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567" r:id="rId2"/>
    <p:sldId id="569" r:id="rId3"/>
    <p:sldId id="568" r:id="rId4"/>
    <p:sldId id="376" r:id="rId5"/>
    <p:sldId id="381" r:id="rId6"/>
    <p:sldId id="378" r:id="rId7"/>
    <p:sldId id="382" r:id="rId8"/>
    <p:sldId id="383" r:id="rId9"/>
    <p:sldId id="384" r:id="rId10"/>
    <p:sldId id="385" r:id="rId11"/>
    <p:sldId id="405" r:id="rId12"/>
    <p:sldId id="406" r:id="rId13"/>
    <p:sldId id="407" r:id="rId14"/>
    <p:sldId id="415" r:id="rId15"/>
    <p:sldId id="419" r:id="rId16"/>
    <p:sldId id="416" r:id="rId17"/>
    <p:sldId id="570" r:id="rId18"/>
    <p:sldId id="420" r:id="rId19"/>
    <p:sldId id="421" r:id="rId20"/>
    <p:sldId id="422" r:id="rId21"/>
    <p:sldId id="423" r:id="rId22"/>
    <p:sldId id="424" r:id="rId23"/>
    <p:sldId id="417" r:id="rId24"/>
    <p:sldId id="418" r:id="rId25"/>
    <p:sldId id="425" r:id="rId26"/>
    <p:sldId id="426" r:id="rId27"/>
    <p:sldId id="427" r:id="rId28"/>
    <p:sldId id="428" r:id="rId29"/>
    <p:sldId id="429" r:id="rId30"/>
    <p:sldId id="430" r:id="rId31"/>
  </p:sldIdLst>
  <p:sldSz cx="9144000" cy="6858000" type="screen4x3"/>
  <p:notesSz cx="9144000" cy="6858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56"/>
    <p:restoredTop sz="94694"/>
  </p:normalViewPr>
  <p:slideViewPr>
    <p:cSldViewPr>
      <p:cViewPr varScale="1">
        <p:scale>
          <a:sx n="114" d="100"/>
          <a:sy n="114" d="100"/>
        </p:scale>
        <p:origin x="1896" y="176"/>
      </p:cViewPr>
      <p:guideLst>
        <p:guide orient="horz" pos="2160"/>
        <p:guide pos="2880"/>
      </p:guideLst>
    </p:cSldViewPr>
  </p:slideViewPr>
  <p:outlineViewPr>
    <p:cViewPr>
      <p:scale>
        <a:sx n="33" d="100"/>
        <a:sy n="33" d="100"/>
      </p:scale>
      <p:origin x="0" y="-1661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6636D43-D4F4-AB4E-AC08-0011D3F215DD}"/>
              </a:ext>
            </a:extLst>
          </p:cNvPr>
          <p:cNvSpPr>
            <a:spLocks noGrp="1"/>
          </p:cNvSpPr>
          <p:nvPr>
            <p:ph type="hdr" sz="quarter"/>
          </p:nvPr>
        </p:nvSpPr>
        <p:spPr>
          <a:xfrm>
            <a:off x="0" y="0"/>
            <a:ext cx="3962400" cy="3429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65C3F377-C4BF-C342-9D3E-D159FB3BDAD2}"/>
              </a:ext>
            </a:extLst>
          </p:cNvPr>
          <p:cNvSpPr>
            <a:spLocks noGrp="1"/>
          </p:cNvSpPr>
          <p:nvPr>
            <p:ph type="dt" sz="quarter" idx="1"/>
          </p:nvPr>
        </p:nvSpPr>
        <p:spPr>
          <a:xfrm>
            <a:off x="5179484" y="0"/>
            <a:ext cx="3962400" cy="3429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81104ABA-2208-49CA-8BD0-B401195A0249}" type="datetimeFigureOut">
              <a:rPr lang="en-US" altLang="en-US"/>
              <a:pPr>
                <a:defRPr/>
              </a:pPr>
              <a:t>11/19/19</a:t>
            </a:fld>
            <a:endParaRPr lang="en-US" altLang="en-US"/>
          </a:p>
        </p:txBody>
      </p:sp>
      <p:sp>
        <p:nvSpPr>
          <p:cNvPr id="4" name="Footer Placeholder 3">
            <a:extLst>
              <a:ext uri="{FF2B5EF4-FFF2-40B4-BE49-F238E27FC236}">
                <a16:creationId xmlns:a16="http://schemas.microsoft.com/office/drawing/2014/main" id="{8C863FDF-4463-7545-9D53-2AF07D94CFCB}"/>
              </a:ext>
            </a:extLst>
          </p:cNvPr>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83AEECE9-BEA4-8D4F-BB5D-165935CE3493}"/>
              </a:ext>
            </a:extLst>
          </p:cNvPr>
          <p:cNvSpPr>
            <a:spLocks noGrp="1"/>
          </p:cNvSpPr>
          <p:nvPr>
            <p:ph type="sldNum" sz="quarter" idx="3"/>
          </p:nvPr>
        </p:nvSpPr>
        <p:spPr>
          <a:xfrm>
            <a:off x="5179484" y="6513910"/>
            <a:ext cx="3962400" cy="3429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840470E9-0BD7-4EF5-954D-CA04848F1858}" type="slidenum">
              <a:rPr lang="en-US" altLang="en-US"/>
              <a:pPr>
                <a:defRPr/>
              </a:pPr>
              <a:t>‹#›</a:t>
            </a:fld>
            <a:endParaRPr lang="en-US" altLang="en-US"/>
          </a:p>
        </p:txBody>
      </p:sp>
    </p:spTree>
    <p:extLst>
      <p:ext uri="{BB962C8B-B14F-4D97-AF65-F5344CB8AC3E}">
        <p14:creationId xmlns:p14="http://schemas.microsoft.com/office/powerpoint/2010/main" val="3695765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01E8B53-C945-9B4E-8BA5-8439CE784E5C}"/>
              </a:ext>
            </a:extLst>
          </p:cNvPr>
          <p:cNvSpPr>
            <a:spLocks noGrp="1"/>
          </p:cNvSpPr>
          <p:nvPr>
            <p:ph type="hdr" sz="quarter"/>
          </p:nvPr>
        </p:nvSpPr>
        <p:spPr>
          <a:xfrm>
            <a:off x="0" y="0"/>
            <a:ext cx="3962400" cy="3429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917CC8F6-4C31-0E4B-BD60-FD0E576C3DE0}"/>
              </a:ext>
            </a:extLst>
          </p:cNvPr>
          <p:cNvSpPr>
            <a:spLocks noGrp="1"/>
          </p:cNvSpPr>
          <p:nvPr>
            <p:ph type="dt" idx="1"/>
          </p:nvPr>
        </p:nvSpPr>
        <p:spPr>
          <a:xfrm>
            <a:off x="5179484" y="0"/>
            <a:ext cx="3962400" cy="3429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E82FC689-A490-4362-BF79-8815AF491FB8}" type="datetimeFigureOut">
              <a:rPr lang="en-US" altLang="en-US"/>
              <a:pPr>
                <a:defRPr/>
              </a:pPr>
              <a:t>11/19/19</a:t>
            </a:fld>
            <a:endParaRPr lang="en-US" altLang="en-US"/>
          </a:p>
        </p:txBody>
      </p:sp>
      <p:sp>
        <p:nvSpPr>
          <p:cNvPr id="4" name="Slide Image Placeholder 3">
            <a:extLst>
              <a:ext uri="{FF2B5EF4-FFF2-40B4-BE49-F238E27FC236}">
                <a16:creationId xmlns:a16="http://schemas.microsoft.com/office/drawing/2014/main" id="{9B3D4D84-9CCF-B443-81F4-997B5E73052D}"/>
              </a:ext>
            </a:extLst>
          </p:cNvPr>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828835CA-22C6-E24B-BD16-CFC684386389}"/>
              </a:ext>
            </a:extLst>
          </p:cNvPr>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491DA21-F2E3-1F49-A83A-0FB30DEECBBD}"/>
              </a:ext>
            </a:extLst>
          </p:cNvPr>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B63849AF-FF85-9949-9A6D-9C08E71015E6}"/>
              </a:ext>
            </a:extLst>
          </p:cNvPr>
          <p:cNvSpPr>
            <a:spLocks noGrp="1"/>
          </p:cNvSpPr>
          <p:nvPr>
            <p:ph type="sldNum" sz="quarter" idx="5"/>
          </p:nvPr>
        </p:nvSpPr>
        <p:spPr>
          <a:xfrm>
            <a:off x="5179484" y="6513910"/>
            <a:ext cx="3962400" cy="3429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C387940F-35EC-40EB-9131-D6D871D4E144}" type="slidenum">
              <a:rPr lang="en-US" altLang="en-US"/>
              <a:pPr>
                <a:defRPr/>
              </a:pPr>
              <a:t>‹#›</a:t>
            </a:fld>
            <a:endParaRPr lang="en-US" altLang="en-US"/>
          </a:p>
        </p:txBody>
      </p:sp>
    </p:spTree>
    <p:extLst>
      <p:ext uri="{BB962C8B-B14F-4D97-AF65-F5344CB8AC3E}">
        <p14:creationId xmlns:p14="http://schemas.microsoft.com/office/powerpoint/2010/main" val="35577538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a:extLst>
              <a:ext uri="{FF2B5EF4-FFF2-40B4-BE49-F238E27FC236}">
                <a16:creationId xmlns:a16="http://schemas.microsoft.com/office/drawing/2014/main" id="{4F96D82F-5C3B-8040-925E-1B6870B3275C}"/>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63" tIns="46881" rIns="93763" bIns="46881" anchor="b"/>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pPr>
            <a:fld id="{8C6A1D7F-8739-B640-9A14-D32F2F8B8888}" type="slidenum">
              <a:rPr lang="en-US" altLang="en-US"/>
              <a:pPr algn="r" eaLnBrk="1" hangingPunct="1">
                <a:spcBef>
                  <a:spcPct val="0"/>
                </a:spcBef>
              </a:pPr>
              <a:t>6</a:t>
            </a:fld>
            <a:endParaRPr lang="en-US" altLang="en-US"/>
          </a:p>
        </p:txBody>
      </p:sp>
      <p:sp>
        <p:nvSpPr>
          <p:cNvPr id="36866" name="Rectangle 2">
            <a:extLst>
              <a:ext uri="{FF2B5EF4-FFF2-40B4-BE49-F238E27FC236}">
                <a16:creationId xmlns:a16="http://schemas.microsoft.com/office/drawing/2014/main" id="{3E950582-3DF0-BD41-BAFB-C3289EB765E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Rectangle 3">
            <a:extLst>
              <a:ext uri="{FF2B5EF4-FFF2-40B4-BE49-F238E27FC236}">
                <a16:creationId xmlns:a16="http://schemas.microsoft.com/office/drawing/2014/main" id="{1D70EC4B-14F7-1540-BF52-9F6665BBEB6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it-IT" altLang="en-US"/>
              <a:t>Figure 5-10b </a:t>
            </a:r>
            <a:r>
              <a:rPr lang="en-US" altLang="en-US"/>
              <a:t>(a) Some possible allele arrangements and gene sequences in a heterozygous female. The data from a three-point mapping cross, depicted in (b), where the female is testcrossed, provide the basis for determining which combination of arrangement and sequence is correct. [See Figure 5–11(d).]</a:t>
            </a:r>
            <a:endParaRPr lang="en-GB" altLang="en-US"/>
          </a:p>
        </p:txBody>
      </p:sp>
    </p:spTree>
    <p:extLst>
      <p:ext uri="{BB962C8B-B14F-4D97-AF65-F5344CB8AC3E}">
        <p14:creationId xmlns:p14="http://schemas.microsoft.com/office/powerpoint/2010/main" val="247357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a:extLst>
              <a:ext uri="{FF2B5EF4-FFF2-40B4-BE49-F238E27FC236}">
                <a16:creationId xmlns:a16="http://schemas.microsoft.com/office/drawing/2014/main" id="{AC4D4FAD-200C-6F40-9CAC-FD062A4B5B7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76CDFD4A-B812-2D4D-90AF-1D4053512128}" type="slidenum">
              <a:rPr lang="en-US" altLang="en-US" smtClean="0"/>
              <a:pPr>
                <a:spcBef>
                  <a:spcPct val="0"/>
                </a:spcBef>
              </a:pPr>
              <a:t>13</a:t>
            </a:fld>
            <a:endParaRPr lang="en-US" altLang="en-US"/>
          </a:p>
        </p:txBody>
      </p:sp>
      <p:sp>
        <p:nvSpPr>
          <p:cNvPr id="61442" name="Rectangle 2">
            <a:extLst>
              <a:ext uri="{FF2B5EF4-FFF2-40B4-BE49-F238E27FC236}">
                <a16:creationId xmlns:a16="http://schemas.microsoft.com/office/drawing/2014/main" id="{C5239245-3065-A840-9BE6-0516DD243CC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Rectangle 3">
            <a:extLst>
              <a:ext uri="{FF2B5EF4-FFF2-40B4-BE49-F238E27FC236}">
                <a16:creationId xmlns:a16="http://schemas.microsoft.com/office/drawing/2014/main" id="{5677FF88-4505-E542-952B-014FD9C7C04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it-IT" altLang="en-US"/>
              <a:t>Figure 10-9a </a:t>
            </a:r>
            <a:r>
              <a:rPr lang="en-US" altLang="en-US"/>
              <a:t>(a) Chemical structures of the pyrimidines and purines that serve as the nitrogenous bases in RNA and DNA. The nomenclature for numbering carbon and nitrogen atoms making up the two bases is shown within the structures that appear on the left. (b) Chemical ring structures of ribose and 2-deoxyribose, which serve as the pentose sugars in RNA and DNA, respectively.Web Tutorial 10.1DNA Structure</a:t>
            </a:r>
            <a:endParaRPr lang="en-GB" altLang="en-US"/>
          </a:p>
        </p:txBody>
      </p:sp>
    </p:spTree>
    <p:extLst>
      <p:ext uri="{BB962C8B-B14F-4D97-AF65-F5344CB8AC3E}">
        <p14:creationId xmlns:p14="http://schemas.microsoft.com/office/powerpoint/2010/main" val="388300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a:extLst>
              <a:ext uri="{FF2B5EF4-FFF2-40B4-BE49-F238E27FC236}">
                <a16:creationId xmlns:a16="http://schemas.microsoft.com/office/drawing/2014/main" id="{85F7516D-A244-7543-A3D3-8311DEBF139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81B9C2A0-F352-5547-94D3-37EB95D8E928}" type="slidenum">
              <a:rPr lang="en-US" altLang="en-US" smtClean="0"/>
              <a:pPr>
                <a:spcBef>
                  <a:spcPct val="0"/>
                </a:spcBef>
              </a:pPr>
              <a:t>14</a:t>
            </a:fld>
            <a:endParaRPr lang="en-US" altLang="en-US"/>
          </a:p>
        </p:txBody>
      </p:sp>
      <p:sp>
        <p:nvSpPr>
          <p:cNvPr id="34818" name="Rectangle 2">
            <a:extLst>
              <a:ext uri="{FF2B5EF4-FFF2-40B4-BE49-F238E27FC236}">
                <a16:creationId xmlns:a16="http://schemas.microsoft.com/office/drawing/2014/main" id="{23B6B004-4727-BC47-9776-A962141C4E4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Rectangle 3">
            <a:extLst>
              <a:ext uri="{FF2B5EF4-FFF2-40B4-BE49-F238E27FC236}">
                <a16:creationId xmlns:a16="http://schemas.microsoft.com/office/drawing/2014/main" id="{302AD755-DA09-084E-91FD-F4D3292F59D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it-IT" altLang="en-US"/>
              <a:t>Figure 10-9b </a:t>
            </a:r>
            <a:r>
              <a:rPr lang="en-US" altLang="en-US"/>
              <a:t>(a) Chemical structures of the pyrimidines and purines that serve as the nitrogenous bases in RNA and DNA. The nomenclature for numbering carbon and nitrogen atoms making up the two bases is shown within the structures that appear on the left. (b) Chemical ring structures of ribose and 2-deoxyribose, which serve as the pentose sugars in RNA and DNA, respectively.Web Tutorial 10.1DNA Structure</a:t>
            </a:r>
            <a:endParaRPr lang="en-GB" altLang="en-US"/>
          </a:p>
        </p:txBody>
      </p:sp>
    </p:spTree>
    <p:extLst>
      <p:ext uri="{BB962C8B-B14F-4D97-AF65-F5344CB8AC3E}">
        <p14:creationId xmlns:p14="http://schemas.microsoft.com/office/powerpoint/2010/main" val="618760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a:extLst>
              <a:ext uri="{FF2B5EF4-FFF2-40B4-BE49-F238E27FC236}">
                <a16:creationId xmlns:a16="http://schemas.microsoft.com/office/drawing/2014/main" id="{09E055B3-5868-5249-B96E-E0705C4DB1E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3D69F9ED-1E8E-564E-8676-5B004D0C6DFA}" type="slidenum">
              <a:rPr lang="en-US" altLang="en-US" smtClean="0"/>
              <a:pPr>
                <a:spcBef>
                  <a:spcPct val="0"/>
                </a:spcBef>
              </a:pPr>
              <a:t>16</a:t>
            </a:fld>
            <a:endParaRPr lang="en-US" altLang="en-US"/>
          </a:p>
        </p:txBody>
      </p:sp>
      <p:sp>
        <p:nvSpPr>
          <p:cNvPr id="36866" name="Rectangle 2">
            <a:extLst>
              <a:ext uri="{FF2B5EF4-FFF2-40B4-BE49-F238E27FC236}">
                <a16:creationId xmlns:a16="http://schemas.microsoft.com/office/drawing/2014/main" id="{A47188B1-4E2A-8541-899E-C166A976003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Rectangle 3">
            <a:extLst>
              <a:ext uri="{FF2B5EF4-FFF2-40B4-BE49-F238E27FC236}">
                <a16:creationId xmlns:a16="http://schemas.microsoft.com/office/drawing/2014/main" id="{63FA553D-BB37-3E48-BBEF-1706BB2E220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it-IT" altLang="en-US"/>
              <a:t>Figure 10-11 </a:t>
            </a:r>
            <a:r>
              <a:rPr lang="en-US" altLang="en-US"/>
              <a:t>Basic structures of nucleoside diphosphates and triphosphates, as illustrated by deoxythymidine diphosphate and deoxyadenosine triphosphate</a:t>
            </a:r>
            <a:endParaRPr lang="en-GB" altLang="en-US"/>
          </a:p>
        </p:txBody>
      </p:sp>
    </p:spTree>
    <p:extLst>
      <p:ext uri="{BB962C8B-B14F-4D97-AF65-F5344CB8AC3E}">
        <p14:creationId xmlns:p14="http://schemas.microsoft.com/office/powerpoint/2010/main" val="2293314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a:extLst>
              <a:ext uri="{FF2B5EF4-FFF2-40B4-BE49-F238E27FC236}">
                <a16:creationId xmlns:a16="http://schemas.microsoft.com/office/drawing/2014/main" id="{E153CE59-DCC6-CD4A-99F2-2554AC7EA88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B65F82B9-4E6F-5E49-9EB0-165F96FB4EED}" type="slidenum">
              <a:rPr lang="en-US" altLang="en-US" smtClean="0"/>
              <a:pPr>
                <a:spcBef>
                  <a:spcPct val="0"/>
                </a:spcBef>
              </a:pPr>
              <a:t>21</a:t>
            </a:fld>
            <a:endParaRPr lang="en-US" altLang="en-US"/>
          </a:p>
        </p:txBody>
      </p:sp>
      <p:sp>
        <p:nvSpPr>
          <p:cNvPr id="43010" name="Rectangle 2">
            <a:extLst>
              <a:ext uri="{FF2B5EF4-FFF2-40B4-BE49-F238E27FC236}">
                <a16:creationId xmlns:a16="http://schemas.microsoft.com/office/drawing/2014/main" id="{84A7FDB2-FF00-1843-92C6-688D93370E6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a:extLst>
              <a:ext uri="{FF2B5EF4-FFF2-40B4-BE49-F238E27FC236}">
                <a16:creationId xmlns:a16="http://schemas.microsoft.com/office/drawing/2014/main" id="{20F2CD96-A451-6543-BD31-4F1D515CBA7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it-IT" altLang="en-US"/>
              <a:t>Figure 10-12 </a:t>
            </a:r>
            <a:r>
              <a:rPr lang="en-US" altLang="en-US"/>
              <a:t>(a) Linkage of two nucleotides by the formation of a </a:t>
            </a:r>
            <a:r>
              <a:rPr lang="en-US" altLang="en-US">
                <a:latin typeface="LegacySans-Medium"/>
              </a:rPr>
              <a:t>C-3</a:t>
            </a:r>
            <a:r>
              <a:rPr lang="ja-JP" altLang="en-US">
                <a:latin typeface="LegacySans-Medium"/>
              </a:rPr>
              <a:t>’</a:t>
            </a:r>
            <a:r>
              <a:rPr lang="en-US" altLang="ja-JP">
                <a:latin typeface="LegacySans-Medium"/>
              </a:rPr>
              <a:t> –C-5</a:t>
            </a:r>
            <a:r>
              <a:rPr lang="ja-JP" altLang="en-US">
                <a:latin typeface="LegacySans-Medium"/>
              </a:rPr>
              <a:t>’</a:t>
            </a:r>
            <a:r>
              <a:rPr lang="en-US" altLang="ja-JP">
                <a:latin typeface="LegacySans-Medium"/>
              </a:rPr>
              <a:t> (3</a:t>
            </a:r>
            <a:r>
              <a:rPr lang="ja-JP" altLang="en-US">
                <a:latin typeface="LegacySans-Medium"/>
              </a:rPr>
              <a:t>’</a:t>
            </a:r>
            <a:r>
              <a:rPr lang="en-US" altLang="ja-JP">
                <a:latin typeface="LegacySans-Medium"/>
              </a:rPr>
              <a:t> –5</a:t>
            </a:r>
            <a:r>
              <a:rPr lang="ja-JP" altLang="en-US">
                <a:latin typeface="LegacySans-Medium"/>
              </a:rPr>
              <a:t>’</a:t>
            </a:r>
            <a:r>
              <a:rPr lang="en-US" altLang="ja-JP">
                <a:latin typeface="LegacySans-Medium"/>
              </a:rPr>
              <a:t>)</a:t>
            </a:r>
            <a:r>
              <a:rPr lang="en-US" altLang="ja-JP"/>
              <a:t> phosphodiester bond, producing a dinucleotide. (b) Shorthand notation for a polynucleotide chain.</a:t>
            </a:r>
            <a:endParaRPr lang="en-GB" altLang="en-US"/>
          </a:p>
        </p:txBody>
      </p:sp>
    </p:spTree>
    <p:extLst>
      <p:ext uri="{BB962C8B-B14F-4D97-AF65-F5344CB8AC3E}">
        <p14:creationId xmlns:p14="http://schemas.microsoft.com/office/powerpoint/2010/main" val="358865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a:extLst>
              <a:ext uri="{FF2B5EF4-FFF2-40B4-BE49-F238E27FC236}">
                <a16:creationId xmlns:a16="http://schemas.microsoft.com/office/drawing/2014/main" id="{AAF74EB0-52E5-CF45-8A80-CE69AF746B8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D49123AA-F40A-0D4B-A1B1-59189C9476EA}" type="slidenum">
              <a:rPr lang="en-US" altLang="en-US" smtClean="0"/>
              <a:pPr>
                <a:spcBef>
                  <a:spcPct val="0"/>
                </a:spcBef>
              </a:pPr>
              <a:t>23</a:t>
            </a:fld>
            <a:endParaRPr lang="en-US" altLang="en-US"/>
          </a:p>
        </p:txBody>
      </p:sp>
      <p:sp>
        <p:nvSpPr>
          <p:cNvPr id="46082" name="Rectangle 2">
            <a:extLst>
              <a:ext uri="{FF2B5EF4-FFF2-40B4-BE49-F238E27FC236}">
                <a16:creationId xmlns:a16="http://schemas.microsoft.com/office/drawing/2014/main" id="{6C636EC4-45FC-3A40-8352-24A302250E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Rectangle 3">
            <a:extLst>
              <a:ext uri="{FF2B5EF4-FFF2-40B4-BE49-F238E27FC236}">
                <a16:creationId xmlns:a16="http://schemas.microsoft.com/office/drawing/2014/main" id="{8CAB676C-E959-B847-BEEF-1F6CA833F82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it-IT" altLang="en-US"/>
              <a:t>Figure 10_14c </a:t>
            </a:r>
            <a:r>
              <a:rPr lang="en-US" altLang="en-US"/>
              <a:t>(a) The DNA double helix as proposed by Watson and Crick. The ribbonlike strands constitute the sugar-phosphate backbones, and the horizontal rungs constitute the nitrogenous base pairs, of which there are 10 per complete turn. The major and minor grooves are apparent. The solid vertical bar represents the central axis. (b) A detailed view depicting the bases, sugars, phosphates, and hydrogen bonds of the helix.  (c) A demonstration of the antiparallel nature of the helix and the horizontal stacking of the bases.</a:t>
            </a:r>
            <a:endParaRPr lang="en-GB" altLang="en-US"/>
          </a:p>
        </p:txBody>
      </p:sp>
    </p:spTree>
    <p:extLst>
      <p:ext uri="{BB962C8B-B14F-4D97-AF65-F5344CB8AC3E}">
        <p14:creationId xmlns:p14="http://schemas.microsoft.com/office/powerpoint/2010/main" val="3628395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a:extLst>
              <a:ext uri="{FF2B5EF4-FFF2-40B4-BE49-F238E27FC236}">
                <a16:creationId xmlns:a16="http://schemas.microsoft.com/office/drawing/2014/main" id="{5FC01A52-C976-B44B-9A2E-DBE447362EB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0385D621-CDE0-3A4C-9E41-1E033664145B}" type="slidenum">
              <a:rPr lang="en-US" altLang="en-US" smtClean="0"/>
              <a:pPr>
                <a:spcBef>
                  <a:spcPct val="0"/>
                </a:spcBef>
              </a:pPr>
              <a:t>27</a:t>
            </a:fld>
            <a:endParaRPr lang="en-US" altLang="en-US"/>
          </a:p>
        </p:txBody>
      </p:sp>
      <p:sp>
        <p:nvSpPr>
          <p:cNvPr id="51202" name="Rectangle 2">
            <a:extLst>
              <a:ext uri="{FF2B5EF4-FFF2-40B4-BE49-F238E27FC236}">
                <a16:creationId xmlns:a16="http://schemas.microsoft.com/office/drawing/2014/main" id="{0E1BFD86-5A07-B545-A8E1-A02A9627797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Rectangle 3">
            <a:extLst>
              <a:ext uri="{FF2B5EF4-FFF2-40B4-BE49-F238E27FC236}">
                <a16:creationId xmlns:a16="http://schemas.microsoft.com/office/drawing/2014/main" id="{A9C96DF1-BE26-044C-AEC9-8E0747F88E2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Table 10.3  DNA Base Composition Data </a:t>
            </a:r>
            <a:endParaRPr lang="en-GB" altLang="en-US"/>
          </a:p>
        </p:txBody>
      </p:sp>
    </p:spTree>
    <p:extLst>
      <p:ext uri="{BB962C8B-B14F-4D97-AF65-F5344CB8AC3E}">
        <p14:creationId xmlns:p14="http://schemas.microsoft.com/office/powerpoint/2010/main" val="32356487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a:extLst>
              <a:ext uri="{FF2B5EF4-FFF2-40B4-BE49-F238E27FC236}">
                <a16:creationId xmlns:a16="http://schemas.microsoft.com/office/drawing/2014/main" id="{69F2D541-EF42-8A42-BA61-D1C71D0C3A2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D6ED7388-9CD1-4844-956E-8AB49D4E9C19}" type="slidenum">
              <a:rPr lang="en-US" altLang="en-US" smtClean="0"/>
              <a:pPr>
                <a:spcBef>
                  <a:spcPct val="0"/>
                </a:spcBef>
              </a:pPr>
              <a:t>30</a:t>
            </a:fld>
            <a:endParaRPr lang="en-US" altLang="en-US"/>
          </a:p>
        </p:txBody>
      </p:sp>
      <p:sp>
        <p:nvSpPr>
          <p:cNvPr id="55298" name="Rectangle 2">
            <a:extLst>
              <a:ext uri="{FF2B5EF4-FFF2-40B4-BE49-F238E27FC236}">
                <a16:creationId xmlns:a16="http://schemas.microsoft.com/office/drawing/2014/main" id="{19112149-CE25-F047-B895-1E14BC7A8F4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Rectangle 3">
            <a:extLst>
              <a:ext uri="{FF2B5EF4-FFF2-40B4-BE49-F238E27FC236}">
                <a16:creationId xmlns:a16="http://schemas.microsoft.com/office/drawing/2014/main" id="{754D7940-5D72-B745-B3EC-BEEC3FFBC99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Table 10.3  DNA Base Composition Data </a:t>
            </a:r>
            <a:endParaRPr lang="en-GB" altLang="en-US"/>
          </a:p>
        </p:txBody>
      </p:sp>
    </p:spTree>
    <p:extLst>
      <p:ext uri="{BB962C8B-B14F-4D97-AF65-F5344CB8AC3E}">
        <p14:creationId xmlns:p14="http://schemas.microsoft.com/office/powerpoint/2010/main" val="839638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8BF18F71-9C4E-44A9-A342-783EC6932816}"/>
              </a:ext>
            </a:extLst>
          </p:cNvPr>
          <p:cNvSpPr>
            <a:spLocks noGrp="1"/>
          </p:cNvSpPr>
          <p:nvPr>
            <p:ph type="dt" sz="half" idx="10"/>
          </p:nvPr>
        </p:nvSpPr>
        <p:spPr/>
        <p:txBody>
          <a:bodyPr/>
          <a:lstStyle>
            <a:lvl1pPr>
              <a:defRPr/>
            </a:lvl1pPr>
          </a:lstStyle>
          <a:p>
            <a:pPr>
              <a:defRPr/>
            </a:pPr>
            <a:fld id="{C13504D5-5054-435A-A211-32CD5B3D5E5D}" type="datetimeFigureOut">
              <a:rPr lang="en-US" altLang="en-US"/>
              <a:pPr>
                <a:defRPr/>
              </a:pPr>
              <a:t>11/19/19</a:t>
            </a:fld>
            <a:endParaRPr lang="en-US" altLang="en-US"/>
          </a:p>
        </p:txBody>
      </p:sp>
      <p:sp>
        <p:nvSpPr>
          <p:cNvPr id="5" name="Footer Placeholder 4">
            <a:extLst>
              <a:ext uri="{FF2B5EF4-FFF2-40B4-BE49-F238E27FC236}">
                <a16:creationId xmlns:a16="http://schemas.microsoft.com/office/drawing/2014/main" id="{8F46BB5E-D1F8-4EB1-8653-82A34B16331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3358BA6-8061-4ABF-BC57-3FC4EFD67429}"/>
              </a:ext>
            </a:extLst>
          </p:cNvPr>
          <p:cNvSpPr>
            <a:spLocks noGrp="1"/>
          </p:cNvSpPr>
          <p:nvPr>
            <p:ph type="sldNum" sz="quarter" idx="12"/>
          </p:nvPr>
        </p:nvSpPr>
        <p:spPr/>
        <p:txBody>
          <a:bodyPr/>
          <a:lstStyle>
            <a:lvl1pPr>
              <a:defRPr/>
            </a:lvl1pPr>
          </a:lstStyle>
          <a:p>
            <a:pPr>
              <a:defRPr/>
            </a:pPr>
            <a:fld id="{41B4F650-B2BA-48EC-B475-ACB76B60B961}" type="slidenum">
              <a:rPr lang="en-US" altLang="en-US"/>
              <a:pPr>
                <a:defRPr/>
              </a:pPr>
              <a:t>‹#›</a:t>
            </a:fld>
            <a:endParaRPr lang="en-US" altLang="en-US"/>
          </a:p>
        </p:txBody>
      </p:sp>
    </p:spTree>
    <p:extLst>
      <p:ext uri="{BB962C8B-B14F-4D97-AF65-F5344CB8AC3E}">
        <p14:creationId xmlns:p14="http://schemas.microsoft.com/office/powerpoint/2010/main" val="2221007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95FF34-4300-4A97-A66B-5A98290DF4F4}"/>
              </a:ext>
            </a:extLst>
          </p:cNvPr>
          <p:cNvSpPr>
            <a:spLocks noGrp="1"/>
          </p:cNvSpPr>
          <p:nvPr>
            <p:ph type="dt" sz="half" idx="10"/>
          </p:nvPr>
        </p:nvSpPr>
        <p:spPr/>
        <p:txBody>
          <a:bodyPr/>
          <a:lstStyle>
            <a:lvl1pPr>
              <a:defRPr/>
            </a:lvl1pPr>
          </a:lstStyle>
          <a:p>
            <a:pPr>
              <a:defRPr/>
            </a:pPr>
            <a:fld id="{7F937BEB-3793-43E6-BB96-D0FCC118C386}" type="datetimeFigureOut">
              <a:rPr lang="en-US" altLang="en-US"/>
              <a:pPr>
                <a:defRPr/>
              </a:pPr>
              <a:t>11/19/19</a:t>
            </a:fld>
            <a:endParaRPr lang="en-US" altLang="en-US"/>
          </a:p>
        </p:txBody>
      </p:sp>
      <p:sp>
        <p:nvSpPr>
          <p:cNvPr id="5" name="Footer Placeholder 4">
            <a:extLst>
              <a:ext uri="{FF2B5EF4-FFF2-40B4-BE49-F238E27FC236}">
                <a16:creationId xmlns:a16="http://schemas.microsoft.com/office/drawing/2014/main" id="{5047E483-C158-4B52-B6DD-FA99660B879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7F78FA5-D978-46F6-96B6-D823C63FA626}"/>
              </a:ext>
            </a:extLst>
          </p:cNvPr>
          <p:cNvSpPr>
            <a:spLocks noGrp="1"/>
          </p:cNvSpPr>
          <p:nvPr>
            <p:ph type="sldNum" sz="quarter" idx="12"/>
          </p:nvPr>
        </p:nvSpPr>
        <p:spPr/>
        <p:txBody>
          <a:bodyPr/>
          <a:lstStyle>
            <a:lvl1pPr>
              <a:defRPr/>
            </a:lvl1pPr>
          </a:lstStyle>
          <a:p>
            <a:pPr>
              <a:defRPr/>
            </a:pPr>
            <a:fld id="{B75A0353-0CCE-441F-A7C0-9E244E7A0DE8}" type="slidenum">
              <a:rPr lang="en-US" altLang="en-US"/>
              <a:pPr>
                <a:defRPr/>
              </a:pPr>
              <a:t>‹#›</a:t>
            </a:fld>
            <a:endParaRPr lang="en-US" altLang="en-US"/>
          </a:p>
        </p:txBody>
      </p:sp>
    </p:spTree>
    <p:extLst>
      <p:ext uri="{BB962C8B-B14F-4D97-AF65-F5344CB8AC3E}">
        <p14:creationId xmlns:p14="http://schemas.microsoft.com/office/powerpoint/2010/main" val="3111629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8E5A78-3DDB-4BBA-AD10-3AAF3B1D613F}"/>
              </a:ext>
            </a:extLst>
          </p:cNvPr>
          <p:cNvSpPr>
            <a:spLocks noGrp="1"/>
          </p:cNvSpPr>
          <p:nvPr>
            <p:ph type="dt" sz="half" idx="10"/>
          </p:nvPr>
        </p:nvSpPr>
        <p:spPr/>
        <p:txBody>
          <a:bodyPr/>
          <a:lstStyle>
            <a:lvl1pPr>
              <a:defRPr/>
            </a:lvl1pPr>
          </a:lstStyle>
          <a:p>
            <a:pPr>
              <a:defRPr/>
            </a:pPr>
            <a:fld id="{C209BF4B-9E97-4408-9E11-C7B468A16FEC}" type="datetimeFigureOut">
              <a:rPr lang="en-US" altLang="en-US"/>
              <a:pPr>
                <a:defRPr/>
              </a:pPr>
              <a:t>11/19/19</a:t>
            </a:fld>
            <a:endParaRPr lang="en-US" altLang="en-US"/>
          </a:p>
        </p:txBody>
      </p:sp>
      <p:sp>
        <p:nvSpPr>
          <p:cNvPr id="5" name="Footer Placeholder 4">
            <a:extLst>
              <a:ext uri="{FF2B5EF4-FFF2-40B4-BE49-F238E27FC236}">
                <a16:creationId xmlns:a16="http://schemas.microsoft.com/office/drawing/2014/main" id="{0C288F81-C685-4CCF-B435-91EE6C16416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5B2830E-4619-4A14-9F11-549010C4CA8F}"/>
              </a:ext>
            </a:extLst>
          </p:cNvPr>
          <p:cNvSpPr>
            <a:spLocks noGrp="1"/>
          </p:cNvSpPr>
          <p:nvPr>
            <p:ph type="sldNum" sz="quarter" idx="12"/>
          </p:nvPr>
        </p:nvSpPr>
        <p:spPr/>
        <p:txBody>
          <a:bodyPr/>
          <a:lstStyle>
            <a:lvl1pPr>
              <a:defRPr/>
            </a:lvl1pPr>
          </a:lstStyle>
          <a:p>
            <a:pPr>
              <a:defRPr/>
            </a:pPr>
            <a:fld id="{E03D0414-6EE9-4F62-AA21-B423E6F763B1}" type="slidenum">
              <a:rPr lang="en-US" altLang="en-US"/>
              <a:pPr>
                <a:defRPr/>
              </a:pPr>
              <a:t>‹#›</a:t>
            </a:fld>
            <a:endParaRPr lang="en-US" altLang="en-US"/>
          </a:p>
        </p:txBody>
      </p:sp>
    </p:spTree>
    <p:extLst>
      <p:ext uri="{BB962C8B-B14F-4D97-AF65-F5344CB8AC3E}">
        <p14:creationId xmlns:p14="http://schemas.microsoft.com/office/powerpoint/2010/main" val="213040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BA7C6D-CBBF-4323-9839-58BC457D6681}"/>
              </a:ext>
            </a:extLst>
          </p:cNvPr>
          <p:cNvSpPr>
            <a:spLocks noGrp="1"/>
          </p:cNvSpPr>
          <p:nvPr>
            <p:ph type="dt" sz="half" idx="10"/>
          </p:nvPr>
        </p:nvSpPr>
        <p:spPr/>
        <p:txBody>
          <a:bodyPr/>
          <a:lstStyle>
            <a:lvl1pPr>
              <a:defRPr/>
            </a:lvl1pPr>
          </a:lstStyle>
          <a:p>
            <a:pPr>
              <a:defRPr/>
            </a:pPr>
            <a:fld id="{5480A1B3-B5EB-4EFE-A9A1-1EC9C37A7AA1}" type="datetimeFigureOut">
              <a:rPr lang="en-US" altLang="en-US"/>
              <a:pPr>
                <a:defRPr/>
              </a:pPr>
              <a:t>11/19/19</a:t>
            </a:fld>
            <a:endParaRPr lang="en-US" altLang="en-US"/>
          </a:p>
        </p:txBody>
      </p:sp>
      <p:sp>
        <p:nvSpPr>
          <p:cNvPr id="5" name="Footer Placeholder 4">
            <a:extLst>
              <a:ext uri="{FF2B5EF4-FFF2-40B4-BE49-F238E27FC236}">
                <a16:creationId xmlns:a16="http://schemas.microsoft.com/office/drawing/2014/main" id="{F1548139-B5C4-47F2-894F-1FABCC2AFB3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35A1372-F2B8-47FC-B034-12D281791F8A}"/>
              </a:ext>
            </a:extLst>
          </p:cNvPr>
          <p:cNvSpPr>
            <a:spLocks noGrp="1"/>
          </p:cNvSpPr>
          <p:nvPr>
            <p:ph type="sldNum" sz="quarter" idx="12"/>
          </p:nvPr>
        </p:nvSpPr>
        <p:spPr/>
        <p:txBody>
          <a:bodyPr/>
          <a:lstStyle>
            <a:lvl1pPr>
              <a:defRPr/>
            </a:lvl1pPr>
          </a:lstStyle>
          <a:p>
            <a:pPr>
              <a:defRPr/>
            </a:pPr>
            <a:fld id="{A5E3C966-C393-4FB6-8B81-744FE7AD1F29}" type="slidenum">
              <a:rPr lang="en-US" altLang="en-US"/>
              <a:pPr>
                <a:defRPr/>
              </a:pPr>
              <a:t>‹#›</a:t>
            </a:fld>
            <a:endParaRPr lang="en-US" altLang="en-US"/>
          </a:p>
        </p:txBody>
      </p:sp>
    </p:spTree>
    <p:extLst>
      <p:ext uri="{BB962C8B-B14F-4D97-AF65-F5344CB8AC3E}">
        <p14:creationId xmlns:p14="http://schemas.microsoft.com/office/powerpoint/2010/main" val="3987009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0DC110B-DD2E-4C9C-B63D-9C2743BCF713}"/>
              </a:ext>
            </a:extLst>
          </p:cNvPr>
          <p:cNvSpPr>
            <a:spLocks noGrp="1"/>
          </p:cNvSpPr>
          <p:nvPr>
            <p:ph type="dt" sz="half" idx="10"/>
          </p:nvPr>
        </p:nvSpPr>
        <p:spPr/>
        <p:txBody>
          <a:bodyPr/>
          <a:lstStyle>
            <a:lvl1pPr>
              <a:defRPr/>
            </a:lvl1pPr>
          </a:lstStyle>
          <a:p>
            <a:pPr>
              <a:defRPr/>
            </a:pPr>
            <a:fld id="{F4771B45-374B-4E7C-B936-92FA5156DC17}" type="datetimeFigureOut">
              <a:rPr lang="en-US" altLang="en-US"/>
              <a:pPr>
                <a:defRPr/>
              </a:pPr>
              <a:t>11/19/19</a:t>
            </a:fld>
            <a:endParaRPr lang="en-US" altLang="en-US"/>
          </a:p>
        </p:txBody>
      </p:sp>
      <p:sp>
        <p:nvSpPr>
          <p:cNvPr id="5" name="Footer Placeholder 4">
            <a:extLst>
              <a:ext uri="{FF2B5EF4-FFF2-40B4-BE49-F238E27FC236}">
                <a16:creationId xmlns:a16="http://schemas.microsoft.com/office/drawing/2014/main" id="{BD07AD27-F437-4B2D-ABD6-830E1F89FB8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65526FE-5930-4227-9741-A2667DAFE6C1}"/>
              </a:ext>
            </a:extLst>
          </p:cNvPr>
          <p:cNvSpPr>
            <a:spLocks noGrp="1"/>
          </p:cNvSpPr>
          <p:nvPr>
            <p:ph type="sldNum" sz="quarter" idx="12"/>
          </p:nvPr>
        </p:nvSpPr>
        <p:spPr/>
        <p:txBody>
          <a:bodyPr/>
          <a:lstStyle>
            <a:lvl1pPr>
              <a:defRPr/>
            </a:lvl1pPr>
          </a:lstStyle>
          <a:p>
            <a:pPr>
              <a:defRPr/>
            </a:pPr>
            <a:fld id="{3DFE95AE-171A-453F-9A65-31BCA20B13C5}" type="slidenum">
              <a:rPr lang="en-US" altLang="en-US"/>
              <a:pPr>
                <a:defRPr/>
              </a:pPr>
              <a:t>‹#›</a:t>
            </a:fld>
            <a:endParaRPr lang="en-US" altLang="en-US"/>
          </a:p>
        </p:txBody>
      </p:sp>
    </p:spTree>
    <p:extLst>
      <p:ext uri="{BB962C8B-B14F-4D97-AF65-F5344CB8AC3E}">
        <p14:creationId xmlns:p14="http://schemas.microsoft.com/office/powerpoint/2010/main" val="1369674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77829377-EF70-4249-8F76-35F586EDCC15}"/>
              </a:ext>
            </a:extLst>
          </p:cNvPr>
          <p:cNvSpPr>
            <a:spLocks noGrp="1"/>
          </p:cNvSpPr>
          <p:nvPr>
            <p:ph type="dt" sz="half" idx="10"/>
          </p:nvPr>
        </p:nvSpPr>
        <p:spPr/>
        <p:txBody>
          <a:bodyPr/>
          <a:lstStyle>
            <a:lvl1pPr>
              <a:defRPr/>
            </a:lvl1pPr>
          </a:lstStyle>
          <a:p>
            <a:pPr>
              <a:defRPr/>
            </a:pPr>
            <a:fld id="{2F16B9A3-1802-4C8B-BAC6-3411A542377A}" type="datetimeFigureOut">
              <a:rPr lang="en-US" altLang="en-US"/>
              <a:pPr>
                <a:defRPr/>
              </a:pPr>
              <a:t>11/19/19</a:t>
            </a:fld>
            <a:endParaRPr lang="en-US" altLang="en-US"/>
          </a:p>
        </p:txBody>
      </p:sp>
      <p:sp>
        <p:nvSpPr>
          <p:cNvPr id="6" name="Footer Placeholder 4">
            <a:extLst>
              <a:ext uri="{FF2B5EF4-FFF2-40B4-BE49-F238E27FC236}">
                <a16:creationId xmlns:a16="http://schemas.microsoft.com/office/drawing/2014/main" id="{86939EFF-AD78-44B0-A35B-480E720BAC9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AC93D91-5D54-471C-B67F-28BBFECD5250}"/>
              </a:ext>
            </a:extLst>
          </p:cNvPr>
          <p:cNvSpPr>
            <a:spLocks noGrp="1"/>
          </p:cNvSpPr>
          <p:nvPr>
            <p:ph type="sldNum" sz="quarter" idx="12"/>
          </p:nvPr>
        </p:nvSpPr>
        <p:spPr/>
        <p:txBody>
          <a:bodyPr/>
          <a:lstStyle>
            <a:lvl1pPr>
              <a:defRPr/>
            </a:lvl1pPr>
          </a:lstStyle>
          <a:p>
            <a:pPr>
              <a:defRPr/>
            </a:pPr>
            <a:fld id="{9EF8261B-1930-42CF-A1BD-8291610822BE}" type="slidenum">
              <a:rPr lang="en-US" altLang="en-US"/>
              <a:pPr>
                <a:defRPr/>
              </a:pPr>
              <a:t>‹#›</a:t>
            </a:fld>
            <a:endParaRPr lang="en-US" altLang="en-US"/>
          </a:p>
        </p:txBody>
      </p:sp>
    </p:spTree>
    <p:extLst>
      <p:ext uri="{BB962C8B-B14F-4D97-AF65-F5344CB8AC3E}">
        <p14:creationId xmlns:p14="http://schemas.microsoft.com/office/powerpoint/2010/main" val="1809653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542211FA-53D8-4753-9CA0-A719549345D1}"/>
              </a:ext>
            </a:extLst>
          </p:cNvPr>
          <p:cNvSpPr>
            <a:spLocks noGrp="1"/>
          </p:cNvSpPr>
          <p:nvPr>
            <p:ph type="dt" sz="half" idx="10"/>
          </p:nvPr>
        </p:nvSpPr>
        <p:spPr/>
        <p:txBody>
          <a:bodyPr/>
          <a:lstStyle>
            <a:lvl1pPr>
              <a:defRPr/>
            </a:lvl1pPr>
          </a:lstStyle>
          <a:p>
            <a:pPr>
              <a:defRPr/>
            </a:pPr>
            <a:fld id="{2C694061-C2BC-4AC5-AA68-91FF970BD6ED}" type="datetimeFigureOut">
              <a:rPr lang="en-US" altLang="en-US"/>
              <a:pPr>
                <a:defRPr/>
              </a:pPr>
              <a:t>11/19/19</a:t>
            </a:fld>
            <a:endParaRPr lang="en-US" altLang="en-US"/>
          </a:p>
        </p:txBody>
      </p:sp>
      <p:sp>
        <p:nvSpPr>
          <p:cNvPr id="8" name="Footer Placeholder 4">
            <a:extLst>
              <a:ext uri="{FF2B5EF4-FFF2-40B4-BE49-F238E27FC236}">
                <a16:creationId xmlns:a16="http://schemas.microsoft.com/office/drawing/2014/main" id="{BDAC4C7C-55F4-43BD-B5AD-2A1FAD16A6A5}"/>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2D588CB8-66C9-4FE7-93A8-D2048D057614}"/>
              </a:ext>
            </a:extLst>
          </p:cNvPr>
          <p:cNvSpPr>
            <a:spLocks noGrp="1"/>
          </p:cNvSpPr>
          <p:nvPr>
            <p:ph type="sldNum" sz="quarter" idx="12"/>
          </p:nvPr>
        </p:nvSpPr>
        <p:spPr/>
        <p:txBody>
          <a:bodyPr/>
          <a:lstStyle>
            <a:lvl1pPr>
              <a:defRPr/>
            </a:lvl1pPr>
          </a:lstStyle>
          <a:p>
            <a:pPr>
              <a:defRPr/>
            </a:pPr>
            <a:fld id="{27AB6CD8-FB1A-45D0-9793-0AF4F90E61E2}" type="slidenum">
              <a:rPr lang="en-US" altLang="en-US"/>
              <a:pPr>
                <a:defRPr/>
              </a:pPr>
              <a:t>‹#›</a:t>
            </a:fld>
            <a:endParaRPr lang="en-US" altLang="en-US"/>
          </a:p>
        </p:txBody>
      </p:sp>
    </p:spTree>
    <p:extLst>
      <p:ext uri="{BB962C8B-B14F-4D97-AF65-F5344CB8AC3E}">
        <p14:creationId xmlns:p14="http://schemas.microsoft.com/office/powerpoint/2010/main" val="851878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EBFB474-8A2F-4023-B92D-9F7A516F19D7}"/>
              </a:ext>
            </a:extLst>
          </p:cNvPr>
          <p:cNvSpPr>
            <a:spLocks noGrp="1"/>
          </p:cNvSpPr>
          <p:nvPr>
            <p:ph type="dt" sz="half" idx="10"/>
          </p:nvPr>
        </p:nvSpPr>
        <p:spPr/>
        <p:txBody>
          <a:bodyPr/>
          <a:lstStyle>
            <a:lvl1pPr>
              <a:defRPr/>
            </a:lvl1pPr>
          </a:lstStyle>
          <a:p>
            <a:pPr>
              <a:defRPr/>
            </a:pPr>
            <a:fld id="{E4E0140B-9DD2-4419-9BF7-D27D53144A62}" type="datetimeFigureOut">
              <a:rPr lang="en-US" altLang="en-US"/>
              <a:pPr>
                <a:defRPr/>
              </a:pPr>
              <a:t>11/19/19</a:t>
            </a:fld>
            <a:endParaRPr lang="en-US" altLang="en-US"/>
          </a:p>
        </p:txBody>
      </p:sp>
      <p:sp>
        <p:nvSpPr>
          <p:cNvPr id="4" name="Footer Placeholder 4">
            <a:extLst>
              <a:ext uri="{FF2B5EF4-FFF2-40B4-BE49-F238E27FC236}">
                <a16:creationId xmlns:a16="http://schemas.microsoft.com/office/drawing/2014/main" id="{0DB87FAB-BC2C-4EEE-A12C-3D2AE8764D1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D624F4C0-F271-4B46-8925-7170984291CF}"/>
              </a:ext>
            </a:extLst>
          </p:cNvPr>
          <p:cNvSpPr>
            <a:spLocks noGrp="1"/>
          </p:cNvSpPr>
          <p:nvPr>
            <p:ph type="sldNum" sz="quarter" idx="12"/>
          </p:nvPr>
        </p:nvSpPr>
        <p:spPr/>
        <p:txBody>
          <a:bodyPr/>
          <a:lstStyle>
            <a:lvl1pPr>
              <a:defRPr/>
            </a:lvl1pPr>
          </a:lstStyle>
          <a:p>
            <a:pPr>
              <a:defRPr/>
            </a:pPr>
            <a:fld id="{11F50669-8593-467E-B722-38AFBB8524B2}" type="slidenum">
              <a:rPr lang="en-US" altLang="en-US"/>
              <a:pPr>
                <a:defRPr/>
              </a:pPr>
              <a:t>‹#›</a:t>
            </a:fld>
            <a:endParaRPr lang="en-US" altLang="en-US"/>
          </a:p>
        </p:txBody>
      </p:sp>
    </p:spTree>
    <p:extLst>
      <p:ext uri="{BB962C8B-B14F-4D97-AF65-F5344CB8AC3E}">
        <p14:creationId xmlns:p14="http://schemas.microsoft.com/office/powerpoint/2010/main" val="372061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093D189-F66D-4950-A895-185334F8BEDD}"/>
              </a:ext>
            </a:extLst>
          </p:cNvPr>
          <p:cNvSpPr>
            <a:spLocks noGrp="1"/>
          </p:cNvSpPr>
          <p:nvPr>
            <p:ph type="dt" sz="half" idx="10"/>
          </p:nvPr>
        </p:nvSpPr>
        <p:spPr/>
        <p:txBody>
          <a:bodyPr/>
          <a:lstStyle>
            <a:lvl1pPr>
              <a:defRPr/>
            </a:lvl1pPr>
          </a:lstStyle>
          <a:p>
            <a:pPr>
              <a:defRPr/>
            </a:pPr>
            <a:fld id="{9C1E1116-D968-4423-940B-16E3CAC5A774}" type="datetimeFigureOut">
              <a:rPr lang="en-US" altLang="en-US"/>
              <a:pPr>
                <a:defRPr/>
              </a:pPr>
              <a:t>11/19/19</a:t>
            </a:fld>
            <a:endParaRPr lang="en-US" altLang="en-US"/>
          </a:p>
        </p:txBody>
      </p:sp>
      <p:sp>
        <p:nvSpPr>
          <p:cNvPr id="3" name="Footer Placeholder 4">
            <a:extLst>
              <a:ext uri="{FF2B5EF4-FFF2-40B4-BE49-F238E27FC236}">
                <a16:creationId xmlns:a16="http://schemas.microsoft.com/office/drawing/2014/main" id="{1824DE60-65A3-42ED-AF2A-1DE5E349452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7FCAFE95-8D5D-40A1-9119-52F27AC9A496}"/>
              </a:ext>
            </a:extLst>
          </p:cNvPr>
          <p:cNvSpPr>
            <a:spLocks noGrp="1"/>
          </p:cNvSpPr>
          <p:nvPr>
            <p:ph type="sldNum" sz="quarter" idx="12"/>
          </p:nvPr>
        </p:nvSpPr>
        <p:spPr/>
        <p:txBody>
          <a:bodyPr/>
          <a:lstStyle>
            <a:lvl1pPr>
              <a:defRPr/>
            </a:lvl1pPr>
          </a:lstStyle>
          <a:p>
            <a:pPr>
              <a:defRPr/>
            </a:pPr>
            <a:fld id="{717C4A43-0D9C-4EA2-BFE0-32EE84EA6218}" type="slidenum">
              <a:rPr lang="en-US" altLang="en-US"/>
              <a:pPr>
                <a:defRPr/>
              </a:pPr>
              <a:t>‹#›</a:t>
            </a:fld>
            <a:endParaRPr lang="en-US" altLang="en-US"/>
          </a:p>
        </p:txBody>
      </p:sp>
    </p:spTree>
    <p:extLst>
      <p:ext uri="{BB962C8B-B14F-4D97-AF65-F5344CB8AC3E}">
        <p14:creationId xmlns:p14="http://schemas.microsoft.com/office/powerpoint/2010/main" val="385457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2F52DE7-5B78-4CE1-A79D-A4F17BB466F7}"/>
              </a:ext>
            </a:extLst>
          </p:cNvPr>
          <p:cNvSpPr>
            <a:spLocks noGrp="1"/>
          </p:cNvSpPr>
          <p:nvPr>
            <p:ph type="dt" sz="half" idx="10"/>
          </p:nvPr>
        </p:nvSpPr>
        <p:spPr/>
        <p:txBody>
          <a:bodyPr/>
          <a:lstStyle>
            <a:lvl1pPr>
              <a:defRPr/>
            </a:lvl1pPr>
          </a:lstStyle>
          <a:p>
            <a:pPr>
              <a:defRPr/>
            </a:pPr>
            <a:fld id="{4EC9AEBA-562D-48D4-A2A9-2102C7685962}" type="datetimeFigureOut">
              <a:rPr lang="en-US" altLang="en-US"/>
              <a:pPr>
                <a:defRPr/>
              </a:pPr>
              <a:t>11/19/19</a:t>
            </a:fld>
            <a:endParaRPr lang="en-US" altLang="en-US"/>
          </a:p>
        </p:txBody>
      </p:sp>
      <p:sp>
        <p:nvSpPr>
          <p:cNvPr id="6" name="Footer Placeholder 4">
            <a:extLst>
              <a:ext uri="{FF2B5EF4-FFF2-40B4-BE49-F238E27FC236}">
                <a16:creationId xmlns:a16="http://schemas.microsoft.com/office/drawing/2014/main" id="{65BFD1CC-643F-4EA6-B348-C113353023D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E98ACFE-1129-4639-870C-486A9AC5A6EA}"/>
              </a:ext>
            </a:extLst>
          </p:cNvPr>
          <p:cNvSpPr>
            <a:spLocks noGrp="1"/>
          </p:cNvSpPr>
          <p:nvPr>
            <p:ph type="sldNum" sz="quarter" idx="12"/>
          </p:nvPr>
        </p:nvSpPr>
        <p:spPr/>
        <p:txBody>
          <a:bodyPr/>
          <a:lstStyle>
            <a:lvl1pPr>
              <a:defRPr/>
            </a:lvl1pPr>
          </a:lstStyle>
          <a:p>
            <a:pPr>
              <a:defRPr/>
            </a:pPr>
            <a:fld id="{C740481C-81C0-4A20-84F1-2120ADB1BB84}" type="slidenum">
              <a:rPr lang="en-US" altLang="en-US"/>
              <a:pPr>
                <a:defRPr/>
              </a:pPr>
              <a:t>‹#›</a:t>
            </a:fld>
            <a:endParaRPr lang="en-US" altLang="en-US"/>
          </a:p>
        </p:txBody>
      </p:sp>
    </p:spTree>
    <p:extLst>
      <p:ext uri="{BB962C8B-B14F-4D97-AF65-F5344CB8AC3E}">
        <p14:creationId xmlns:p14="http://schemas.microsoft.com/office/powerpoint/2010/main" val="627470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101D9B9-526D-411F-96A4-8BB32B0CA69D}"/>
              </a:ext>
            </a:extLst>
          </p:cNvPr>
          <p:cNvSpPr>
            <a:spLocks noGrp="1"/>
          </p:cNvSpPr>
          <p:nvPr>
            <p:ph type="dt" sz="half" idx="10"/>
          </p:nvPr>
        </p:nvSpPr>
        <p:spPr/>
        <p:txBody>
          <a:bodyPr/>
          <a:lstStyle>
            <a:lvl1pPr>
              <a:defRPr/>
            </a:lvl1pPr>
          </a:lstStyle>
          <a:p>
            <a:pPr>
              <a:defRPr/>
            </a:pPr>
            <a:fld id="{81AE4038-7BCD-488E-BEE3-40BF2B2189AE}" type="datetimeFigureOut">
              <a:rPr lang="en-US" altLang="en-US"/>
              <a:pPr>
                <a:defRPr/>
              </a:pPr>
              <a:t>11/19/19</a:t>
            </a:fld>
            <a:endParaRPr lang="en-US" altLang="en-US"/>
          </a:p>
        </p:txBody>
      </p:sp>
      <p:sp>
        <p:nvSpPr>
          <p:cNvPr id="6" name="Footer Placeholder 4">
            <a:extLst>
              <a:ext uri="{FF2B5EF4-FFF2-40B4-BE49-F238E27FC236}">
                <a16:creationId xmlns:a16="http://schemas.microsoft.com/office/drawing/2014/main" id="{DB3F24A2-B383-42A2-B93D-3C6178D90B4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CF1B2C6-230E-4670-9FD1-534E1CCE2007}"/>
              </a:ext>
            </a:extLst>
          </p:cNvPr>
          <p:cNvSpPr>
            <a:spLocks noGrp="1"/>
          </p:cNvSpPr>
          <p:nvPr>
            <p:ph type="sldNum" sz="quarter" idx="12"/>
          </p:nvPr>
        </p:nvSpPr>
        <p:spPr/>
        <p:txBody>
          <a:bodyPr/>
          <a:lstStyle>
            <a:lvl1pPr>
              <a:defRPr/>
            </a:lvl1pPr>
          </a:lstStyle>
          <a:p>
            <a:pPr>
              <a:defRPr/>
            </a:pPr>
            <a:fld id="{986C9F5D-27B3-40E8-A66C-354AA23D2F7F}" type="slidenum">
              <a:rPr lang="en-US" altLang="en-US"/>
              <a:pPr>
                <a:defRPr/>
              </a:pPr>
              <a:t>‹#›</a:t>
            </a:fld>
            <a:endParaRPr lang="en-US" altLang="en-US"/>
          </a:p>
        </p:txBody>
      </p:sp>
    </p:spTree>
    <p:extLst>
      <p:ext uri="{BB962C8B-B14F-4D97-AF65-F5344CB8AC3E}">
        <p14:creationId xmlns:p14="http://schemas.microsoft.com/office/powerpoint/2010/main" val="296810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8E618B5-F462-420B-A633-08973081082C}"/>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3BF4E343-45D3-4902-802F-1B21B589E186}"/>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4A809AD-38E2-5342-AB79-0B062BB33ED5}"/>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latin typeface="Calibri" panose="020F0502020204030204" pitchFamily="34" charset="0"/>
              </a:defRPr>
            </a:lvl1pPr>
          </a:lstStyle>
          <a:p>
            <a:pPr>
              <a:defRPr/>
            </a:pPr>
            <a:fld id="{DF70F369-C911-4CFF-9130-84EABB09D334}" type="datetimeFigureOut">
              <a:rPr lang="en-US" altLang="en-US"/>
              <a:pPr>
                <a:defRPr/>
              </a:pPr>
              <a:t>11/19/19</a:t>
            </a:fld>
            <a:endParaRPr lang="en-US" altLang="en-US"/>
          </a:p>
        </p:txBody>
      </p:sp>
      <p:sp>
        <p:nvSpPr>
          <p:cNvPr id="5" name="Footer Placeholder 4">
            <a:extLst>
              <a:ext uri="{FF2B5EF4-FFF2-40B4-BE49-F238E27FC236}">
                <a16:creationId xmlns:a16="http://schemas.microsoft.com/office/drawing/2014/main" id="{C579167A-C6C4-9148-8C85-A40DC8FB54A9}"/>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C695FACB-30E1-774C-9284-202A4CC2BE18}"/>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AA3860FF-4679-46A8-A755-F2C5FE14F23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S PGothic" panose="020B0600070205080204" pitchFamily="34" charset="-128"/>
          <a:cs typeface="MS PGothic" charset="0"/>
        </a:defRPr>
      </a:lvl1pPr>
      <a:lvl2pPr algn="ctr" rtl="0" eaLnBrk="1" fontAlgn="base" hangingPunct="1">
        <a:spcBef>
          <a:spcPct val="0"/>
        </a:spcBef>
        <a:spcAft>
          <a:spcPct val="0"/>
        </a:spcAft>
        <a:defRPr sz="4400">
          <a:solidFill>
            <a:schemeClr val="tx1"/>
          </a:solidFill>
          <a:latin typeface="Calibri" pitchFamily="34" charset="0"/>
          <a:ea typeface="MS PGothic" panose="020B0600070205080204" pitchFamily="34" charset="-128"/>
          <a:cs typeface="MS PGothic" charset="0"/>
        </a:defRPr>
      </a:lvl2pPr>
      <a:lvl3pPr algn="ctr" rtl="0" eaLnBrk="1" fontAlgn="base" hangingPunct="1">
        <a:spcBef>
          <a:spcPct val="0"/>
        </a:spcBef>
        <a:spcAft>
          <a:spcPct val="0"/>
        </a:spcAft>
        <a:defRPr sz="4400">
          <a:solidFill>
            <a:schemeClr val="tx1"/>
          </a:solidFill>
          <a:latin typeface="Calibri" pitchFamily="34" charset="0"/>
          <a:ea typeface="MS PGothic" panose="020B0600070205080204" pitchFamily="34" charset="-128"/>
          <a:cs typeface="MS PGothic" charset="0"/>
        </a:defRPr>
      </a:lvl3pPr>
      <a:lvl4pPr algn="ctr" rtl="0" eaLnBrk="1" fontAlgn="base" hangingPunct="1">
        <a:spcBef>
          <a:spcPct val="0"/>
        </a:spcBef>
        <a:spcAft>
          <a:spcPct val="0"/>
        </a:spcAft>
        <a:defRPr sz="4400">
          <a:solidFill>
            <a:schemeClr val="tx1"/>
          </a:solidFill>
          <a:latin typeface="Calibri" pitchFamily="34" charset="0"/>
          <a:ea typeface="MS PGothic" panose="020B0600070205080204" pitchFamily="34" charset="-128"/>
          <a:cs typeface="MS PGothic" charset="0"/>
        </a:defRPr>
      </a:lvl4pPr>
      <a:lvl5pPr algn="ctr" rtl="0" eaLnBrk="1" fontAlgn="base" hangingPunct="1">
        <a:spcBef>
          <a:spcPct val="0"/>
        </a:spcBef>
        <a:spcAft>
          <a:spcPct val="0"/>
        </a:spcAft>
        <a:defRPr sz="4400">
          <a:solidFill>
            <a:schemeClr val="tx1"/>
          </a:solidFill>
          <a:latin typeface="Calibri" pitchFamily="34" charset="0"/>
          <a:ea typeface="MS PGothic" panose="020B0600070205080204"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S PGothic" charset="0"/>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S PGothic" charset="0"/>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S PGothic" charset="0"/>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45A19-B6D1-F646-97F5-AA8CF85CF9A7}"/>
              </a:ext>
            </a:extLst>
          </p:cNvPr>
          <p:cNvSpPr>
            <a:spLocks noGrp="1"/>
          </p:cNvSpPr>
          <p:nvPr>
            <p:ph type="title"/>
          </p:nvPr>
        </p:nvSpPr>
        <p:spPr/>
        <p:txBody>
          <a:bodyPr/>
          <a:lstStyle/>
          <a:p>
            <a:r>
              <a:rPr lang="en-US" altLang="en-US" dirty="0">
                <a:ea typeface="MS PGothic"/>
              </a:rPr>
              <a:t>Lecture 31</a:t>
            </a:r>
            <a:br>
              <a:rPr lang="en-US" altLang="en-US" dirty="0"/>
            </a:br>
            <a:r>
              <a:rPr lang="en-US" altLang="en-US" dirty="0">
                <a:ea typeface="MS PGothic"/>
              </a:rPr>
              <a:t>November 20</a:t>
            </a:r>
            <a:r>
              <a:rPr lang="en-US" altLang="en-US" baseline="30000" dirty="0">
                <a:ea typeface="MS PGothic"/>
              </a:rPr>
              <a:t>th</a:t>
            </a:r>
            <a:r>
              <a:rPr lang="en-US" altLang="en-US" dirty="0">
                <a:ea typeface="MS PGothic"/>
              </a:rPr>
              <a:t> , 2019</a:t>
            </a:r>
            <a:endParaRPr lang="en-US" dirty="0"/>
          </a:p>
        </p:txBody>
      </p:sp>
      <p:sp>
        <p:nvSpPr>
          <p:cNvPr id="3" name="Content Placeholder 2">
            <a:extLst>
              <a:ext uri="{FF2B5EF4-FFF2-40B4-BE49-F238E27FC236}">
                <a16:creationId xmlns:a16="http://schemas.microsoft.com/office/drawing/2014/main" id="{8931673A-54D2-4D45-A0DC-2B6496D5678D}"/>
              </a:ext>
            </a:extLst>
          </p:cNvPr>
          <p:cNvSpPr>
            <a:spLocks noGrp="1"/>
          </p:cNvSpPr>
          <p:nvPr>
            <p:ph idx="1"/>
          </p:nvPr>
        </p:nvSpPr>
        <p:spPr>
          <a:xfrm>
            <a:off x="152400" y="1600200"/>
            <a:ext cx="8229600" cy="4983162"/>
          </a:xfrm>
        </p:spPr>
        <p:txBody>
          <a:bodyPr/>
          <a:lstStyle/>
          <a:p>
            <a:r>
              <a:rPr lang="en-US" dirty="0"/>
              <a:t>Thursday will be an independent opportunity to analyze F2 flies.  I will help get organized so that each lab will have flies to analyze if possible. </a:t>
            </a:r>
          </a:p>
          <a:p>
            <a:r>
              <a:rPr lang="en-US" dirty="0"/>
              <a:t>Thursday---I will be here for the morning lab, but not the afternoon. </a:t>
            </a:r>
          </a:p>
          <a:p>
            <a:r>
              <a:rPr lang="en-US" dirty="0"/>
              <a:t>Everyone should put in 1-hour of analysis on Thursday—before 3 pm, if possible. </a:t>
            </a:r>
          </a:p>
          <a:p>
            <a:endParaRPr lang="en-US" dirty="0"/>
          </a:p>
        </p:txBody>
      </p:sp>
    </p:spTree>
    <p:extLst>
      <p:ext uri="{BB962C8B-B14F-4D97-AF65-F5344CB8AC3E}">
        <p14:creationId xmlns:p14="http://schemas.microsoft.com/office/powerpoint/2010/main" val="2097469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a:extLst>
              <a:ext uri="{FF2B5EF4-FFF2-40B4-BE49-F238E27FC236}">
                <a16:creationId xmlns:a16="http://schemas.microsoft.com/office/drawing/2014/main" id="{67BDE000-FEA3-3544-A514-843B9A8DECEB}"/>
              </a:ext>
            </a:extLst>
          </p:cNvPr>
          <p:cNvSpPr>
            <a:spLocks noGrp="1"/>
          </p:cNvSpPr>
          <p:nvPr>
            <p:ph type="title"/>
          </p:nvPr>
        </p:nvSpPr>
        <p:spPr/>
        <p:txBody>
          <a:bodyPr/>
          <a:lstStyle/>
          <a:p>
            <a:endParaRPr lang="en-US" altLang="en-US"/>
          </a:p>
        </p:txBody>
      </p:sp>
      <p:sp>
        <p:nvSpPr>
          <p:cNvPr id="47106" name="Content Placeholder 2">
            <a:extLst>
              <a:ext uri="{FF2B5EF4-FFF2-40B4-BE49-F238E27FC236}">
                <a16:creationId xmlns:a16="http://schemas.microsoft.com/office/drawing/2014/main" id="{F618D3B2-689C-9840-B826-E7EAD45B3B53}"/>
              </a:ext>
            </a:extLst>
          </p:cNvPr>
          <p:cNvSpPr>
            <a:spLocks noGrp="1"/>
          </p:cNvSpPr>
          <p:nvPr>
            <p:ph idx="1"/>
          </p:nvPr>
        </p:nvSpPr>
        <p:spPr/>
        <p:txBody>
          <a:bodyPr/>
          <a:lstStyle/>
          <a:p>
            <a:r>
              <a:rPr lang="en-US" altLang="en-US" dirty="0"/>
              <a:t>Be sure you review recombination mapping, 3-point mapping, interference.</a:t>
            </a:r>
          </a:p>
          <a:p>
            <a:r>
              <a:rPr lang="en-US" altLang="en-US" dirty="0">
                <a:solidFill>
                  <a:srgbClr val="FF0000"/>
                </a:solidFill>
              </a:rPr>
              <a:t>Problem sets 3 and 4(linkage) is posted on website.</a:t>
            </a:r>
          </a:p>
          <a:p>
            <a:r>
              <a:rPr lang="en-US" altLang="en-US" dirty="0"/>
              <a:t> You are expected to understand the book</a:t>
            </a:r>
            <a:r>
              <a:rPr lang="ja-JP" altLang="en-US"/>
              <a:t>’</a:t>
            </a:r>
            <a:r>
              <a:rPr lang="en-US" altLang="ja-JP" dirty="0"/>
              <a:t>s examples in chapter 5. </a:t>
            </a:r>
            <a:r>
              <a:rPr lang="en-US" altLang="ja-JP" u="sng" dirty="0"/>
              <a:t>Practice analyzing data from 3-point crosses.</a:t>
            </a:r>
          </a:p>
          <a:p>
            <a:pPr lvl="1"/>
            <a:r>
              <a:rPr lang="en-US" altLang="en-US" dirty="0"/>
              <a:t>The F2 flies that emerge from your F1 X F1 crosses will give you </a:t>
            </a:r>
            <a:r>
              <a:rPr lang="en-US" altLang="en-US" u="sng" dirty="0"/>
              <a:t>real data </a:t>
            </a:r>
            <a:r>
              <a:rPr lang="en-US" altLang="en-US" dirty="0"/>
              <a:t>for mapping cv, y, and f.</a:t>
            </a:r>
          </a:p>
        </p:txBody>
      </p:sp>
    </p:spTree>
    <p:extLst>
      <p:ext uri="{BB962C8B-B14F-4D97-AF65-F5344CB8AC3E}">
        <p14:creationId xmlns:p14="http://schemas.microsoft.com/office/powerpoint/2010/main" val="3994759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a:extLst>
              <a:ext uri="{FF2B5EF4-FFF2-40B4-BE49-F238E27FC236}">
                <a16:creationId xmlns:a16="http://schemas.microsoft.com/office/drawing/2014/main" id="{A51C42F9-F384-FC49-A3AF-D7046406F4E3}"/>
              </a:ext>
            </a:extLst>
          </p:cNvPr>
          <p:cNvSpPr>
            <a:spLocks noGrp="1"/>
          </p:cNvSpPr>
          <p:nvPr>
            <p:ph type="title"/>
          </p:nvPr>
        </p:nvSpPr>
        <p:spPr/>
        <p:txBody>
          <a:bodyPr/>
          <a:lstStyle/>
          <a:p>
            <a:r>
              <a:rPr lang="en-US" altLang="en-US" dirty="0"/>
              <a:t>Returning  to Nucleic acid chemistry…</a:t>
            </a:r>
          </a:p>
        </p:txBody>
      </p:sp>
      <p:sp>
        <p:nvSpPr>
          <p:cNvPr id="58370" name="Content Placeholder 2">
            <a:extLst>
              <a:ext uri="{FF2B5EF4-FFF2-40B4-BE49-F238E27FC236}">
                <a16:creationId xmlns:a16="http://schemas.microsoft.com/office/drawing/2014/main" id="{2DF1A14A-413D-6346-9DED-A2228E026773}"/>
              </a:ext>
            </a:extLst>
          </p:cNvPr>
          <p:cNvSpPr>
            <a:spLocks noGrp="1"/>
          </p:cNvSpPr>
          <p:nvPr>
            <p:ph idx="1"/>
          </p:nvPr>
        </p:nvSpPr>
        <p:spPr/>
        <p:txBody>
          <a:bodyPr/>
          <a:lstStyle/>
          <a:p>
            <a:r>
              <a:rPr lang="en-US" altLang="en-US"/>
              <a:t>Nucleic acids----DNA and RNA</a:t>
            </a:r>
          </a:p>
          <a:p>
            <a:endParaRPr lang="en-US" altLang="en-US"/>
          </a:p>
          <a:p>
            <a:r>
              <a:rPr lang="en-US" altLang="en-US"/>
              <a:t>Both are polymers (repeating units) of </a:t>
            </a:r>
            <a:r>
              <a:rPr lang="en-US" altLang="en-US" b="1"/>
              <a:t>nucleotides.</a:t>
            </a:r>
          </a:p>
        </p:txBody>
      </p:sp>
    </p:spTree>
    <p:extLst>
      <p:ext uri="{BB962C8B-B14F-4D97-AF65-F5344CB8AC3E}">
        <p14:creationId xmlns:p14="http://schemas.microsoft.com/office/powerpoint/2010/main" val="2497553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a:extLst>
              <a:ext uri="{FF2B5EF4-FFF2-40B4-BE49-F238E27FC236}">
                <a16:creationId xmlns:a16="http://schemas.microsoft.com/office/drawing/2014/main" id="{DB4B52F2-EA78-BC4C-9E88-95924B1012C3}"/>
              </a:ext>
            </a:extLst>
          </p:cNvPr>
          <p:cNvSpPr>
            <a:spLocks noGrp="1"/>
          </p:cNvSpPr>
          <p:nvPr>
            <p:ph type="title"/>
          </p:nvPr>
        </p:nvSpPr>
        <p:spPr/>
        <p:txBody>
          <a:bodyPr/>
          <a:lstStyle/>
          <a:p>
            <a:r>
              <a:rPr lang="en-US" altLang="en-US"/>
              <a:t>Nucleotides…</a:t>
            </a:r>
          </a:p>
        </p:txBody>
      </p:sp>
      <p:sp>
        <p:nvSpPr>
          <p:cNvPr id="59394" name="Content Placeholder 2">
            <a:extLst>
              <a:ext uri="{FF2B5EF4-FFF2-40B4-BE49-F238E27FC236}">
                <a16:creationId xmlns:a16="http://schemas.microsoft.com/office/drawing/2014/main" id="{9708940B-5BE6-294D-9239-A42D36E3F816}"/>
              </a:ext>
            </a:extLst>
          </p:cNvPr>
          <p:cNvSpPr>
            <a:spLocks noGrp="1"/>
          </p:cNvSpPr>
          <p:nvPr>
            <p:ph idx="1"/>
          </p:nvPr>
        </p:nvSpPr>
        <p:spPr>
          <a:xfrm>
            <a:off x="1543050" y="1600200"/>
            <a:ext cx="6457950" cy="4800600"/>
          </a:xfrm>
        </p:spPr>
        <p:txBody>
          <a:bodyPr/>
          <a:lstStyle/>
          <a:p>
            <a:r>
              <a:rPr lang="en-US" altLang="en-US" dirty="0"/>
              <a:t>3 components</a:t>
            </a:r>
          </a:p>
          <a:p>
            <a:pPr lvl="1"/>
            <a:r>
              <a:rPr lang="en-US" altLang="en-US" sz="2100" dirty="0"/>
              <a:t>5-carbon (pentose) sugar</a:t>
            </a:r>
          </a:p>
          <a:p>
            <a:pPr lvl="1"/>
            <a:r>
              <a:rPr lang="en-US" altLang="en-US" sz="2100" dirty="0"/>
              <a:t>Nitrogenous base</a:t>
            </a:r>
          </a:p>
          <a:p>
            <a:pPr marL="457200" lvl="1" indent="0">
              <a:buNone/>
            </a:pPr>
            <a:endParaRPr lang="en-US" altLang="en-US" sz="2100" dirty="0"/>
          </a:p>
          <a:p>
            <a:pPr lvl="1"/>
            <a:r>
              <a:rPr lang="en-US" altLang="en-US" sz="2100" dirty="0"/>
              <a:t>PO</a:t>
            </a:r>
            <a:r>
              <a:rPr lang="en-US" altLang="en-US" sz="2100" baseline="-25000" dirty="0"/>
              <a:t>4</a:t>
            </a:r>
            <a:r>
              <a:rPr lang="en-US" altLang="en-US" sz="2100" dirty="0"/>
              <a:t> group(s)</a:t>
            </a:r>
          </a:p>
          <a:p>
            <a:pPr lvl="1">
              <a:buFont typeface="Arial" panose="020B0604020202020204" pitchFamily="34" charset="0"/>
              <a:buNone/>
            </a:pPr>
            <a:r>
              <a:rPr lang="en-US" altLang="en-US" sz="2100" dirty="0"/>
              <a:t>						</a:t>
            </a:r>
          </a:p>
          <a:p>
            <a:pPr lvl="1">
              <a:buFont typeface="Arial" panose="020B0604020202020204" pitchFamily="34" charset="0"/>
              <a:buNone/>
            </a:pPr>
            <a:r>
              <a:rPr lang="en-US" altLang="en-US" sz="2100" dirty="0"/>
              <a:t>				</a:t>
            </a:r>
          </a:p>
          <a:p>
            <a:pPr lvl="1">
              <a:buFont typeface="Arial" panose="020B0604020202020204" pitchFamily="34" charset="0"/>
              <a:buNone/>
            </a:pPr>
            <a:r>
              <a:rPr lang="en-US" altLang="en-US" sz="2100" dirty="0"/>
              <a:t>		1 PO</a:t>
            </a:r>
            <a:r>
              <a:rPr lang="en-US" altLang="en-US" sz="2100" baseline="-25000" dirty="0"/>
              <a:t>4</a:t>
            </a:r>
            <a:r>
              <a:rPr lang="en-US" altLang="en-US" sz="2100" dirty="0"/>
              <a:t> group =nucleoside monophosphate</a:t>
            </a:r>
          </a:p>
          <a:p>
            <a:pPr lvl="1">
              <a:buFont typeface="Arial" panose="020B0604020202020204" pitchFamily="34" charset="0"/>
              <a:buNone/>
            </a:pPr>
            <a:r>
              <a:rPr lang="en-US" altLang="en-US" sz="2100" dirty="0"/>
              <a:t>		2 PO</a:t>
            </a:r>
            <a:r>
              <a:rPr lang="en-US" altLang="en-US" sz="2100" baseline="-25000" dirty="0"/>
              <a:t>4</a:t>
            </a:r>
            <a:r>
              <a:rPr lang="en-US" altLang="en-US" sz="2100" dirty="0"/>
              <a:t> groups =nucleoside diphosphate</a:t>
            </a:r>
          </a:p>
          <a:p>
            <a:pPr lvl="1">
              <a:buFont typeface="Arial" panose="020B0604020202020204" pitchFamily="34" charset="0"/>
              <a:buNone/>
            </a:pPr>
            <a:r>
              <a:rPr lang="en-US" altLang="en-US" sz="2100" dirty="0"/>
              <a:t>		3 PO</a:t>
            </a:r>
            <a:r>
              <a:rPr lang="en-US" altLang="en-US" sz="2100" baseline="-25000" dirty="0"/>
              <a:t>4</a:t>
            </a:r>
            <a:r>
              <a:rPr lang="en-US" altLang="en-US" sz="2100" dirty="0"/>
              <a:t> groups =nucleoside triphosphate</a:t>
            </a:r>
          </a:p>
        </p:txBody>
      </p:sp>
      <p:sp>
        <p:nvSpPr>
          <p:cNvPr id="4" name="Right Brace 3">
            <a:extLst>
              <a:ext uri="{FF2B5EF4-FFF2-40B4-BE49-F238E27FC236}">
                <a16:creationId xmlns:a16="http://schemas.microsoft.com/office/drawing/2014/main" id="{4C80786C-B9C1-9140-9C17-30EB2600D0F4}"/>
              </a:ext>
            </a:extLst>
          </p:cNvPr>
          <p:cNvSpPr/>
          <p:nvPr/>
        </p:nvSpPr>
        <p:spPr>
          <a:xfrm>
            <a:off x="5257800" y="2206315"/>
            <a:ext cx="228600" cy="571500"/>
          </a:xfrm>
          <a:prstGeom prst="rightBrace">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9396" name="TextBox 4">
            <a:extLst>
              <a:ext uri="{FF2B5EF4-FFF2-40B4-BE49-F238E27FC236}">
                <a16:creationId xmlns:a16="http://schemas.microsoft.com/office/drawing/2014/main" id="{69B423D2-F6F5-9B4E-83AB-F3BE49FFEB6F}"/>
              </a:ext>
            </a:extLst>
          </p:cNvPr>
          <p:cNvSpPr txBox="1">
            <a:spLocks noChangeArrowheads="1"/>
          </p:cNvSpPr>
          <p:nvPr/>
        </p:nvSpPr>
        <p:spPr bwMode="auto">
          <a:xfrm>
            <a:off x="5791200" y="2330140"/>
            <a:ext cx="158273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2000" b="1" dirty="0">
                <a:latin typeface="Arial" panose="020B0604020202020204" pitchFamily="34" charset="0"/>
              </a:rPr>
              <a:t>Nucleo</a:t>
            </a:r>
            <a:r>
              <a:rPr lang="en-US" altLang="en-US" sz="2000" b="1" u="sng" dirty="0">
                <a:latin typeface="Arial" panose="020B0604020202020204" pitchFamily="34" charset="0"/>
              </a:rPr>
              <a:t>side</a:t>
            </a:r>
          </a:p>
        </p:txBody>
      </p:sp>
      <p:cxnSp>
        <p:nvCxnSpPr>
          <p:cNvPr id="7" name="Straight Arrow Connector 6">
            <a:extLst>
              <a:ext uri="{FF2B5EF4-FFF2-40B4-BE49-F238E27FC236}">
                <a16:creationId xmlns:a16="http://schemas.microsoft.com/office/drawing/2014/main" id="{8A9626E6-8992-B243-AE44-CAC752E63BF2}"/>
              </a:ext>
            </a:extLst>
          </p:cNvPr>
          <p:cNvCxnSpPr/>
          <p:nvPr/>
        </p:nvCxnSpPr>
        <p:spPr>
          <a:xfrm>
            <a:off x="2057400" y="3505200"/>
            <a:ext cx="444500" cy="48101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3806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ext Box 10">
            <a:extLst>
              <a:ext uri="{FF2B5EF4-FFF2-40B4-BE49-F238E27FC236}">
                <a16:creationId xmlns:a16="http://schemas.microsoft.com/office/drawing/2014/main" id="{34A89102-6C1E-E445-84A1-2060D168E615}"/>
              </a:ext>
            </a:extLst>
          </p:cNvPr>
          <p:cNvSpPr txBox="1">
            <a:spLocks noChangeArrowheads="1"/>
          </p:cNvSpPr>
          <p:nvPr/>
        </p:nvSpPr>
        <p:spPr bwMode="auto">
          <a:xfrm>
            <a:off x="5772150" y="5722938"/>
            <a:ext cx="222885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30861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FontTx/>
              <a:buNone/>
            </a:pPr>
            <a:r>
              <a:rPr lang="en-US" altLang="en-US" sz="900" b="1">
                <a:solidFill>
                  <a:srgbClr val="D53D21"/>
                </a:solidFill>
                <a:latin typeface="Arial" panose="020B0604020202020204" pitchFamily="34" charset="0"/>
              </a:rPr>
              <a:t>Figure 10.9a</a:t>
            </a:r>
          </a:p>
        </p:txBody>
      </p:sp>
      <p:pic>
        <p:nvPicPr>
          <p:cNvPr id="60418" name="Picture 11">
            <a:extLst>
              <a:ext uri="{FF2B5EF4-FFF2-40B4-BE49-F238E27FC236}">
                <a16:creationId xmlns:a16="http://schemas.microsoft.com/office/drawing/2014/main" id="{A1677739-D927-5240-88A2-7A391AE7EC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5661"/>
          <a:stretch>
            <a:fillRect/>
          </a:stretch>
        </p:blipFill>
        <p:spPr bwMode="auto">
          <a:xfrm>
            <a:off x="304800" y="1543050"/>
            <a:ext cx="8131053" cy="478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75" name="TextBox 3">
            <a:extLst>
              <a:ext uri="{FF2B5EF4-FFF2-40B4-BE49-F238E27FC236}">
                <a16:creationId xmlns:a16="http://schemas.microsoft.com/office/drawing/2014/main" id="{E713EEBF-F3EF-7C48-8ED8-FBB4E460E041}"/>
              </a:ext>
            </a:extLst>
          </p:cNvPr>
          <p:cNvSpPr txBox="1">
            <a:spLocks noChangeArrowheads="1"/>
          </p:cNvSpPr>
          <p:nvPr/>
        </p:nvSpPr>
        <p:spPr bwMode="auto">
          <a:xfrm>
            <a:off x="914400" y="112708"/>
            <a:ext cx="6878638" cy="1408078"/>
          </a:xfrm>
          <a:prstGeom prst="rect">
            <a:avLst/>
          </a:prstGeom>
          <a:noFill/>
          <a:ln>
            <a:noFill/>
          </a:ln>
          <a:extLst>
            <a:ext uri="{909E8E84-426E-40dd-AFC4-6F175D3DCCD1}"/>
            <a:ext uri="{91240B29-F687-4f45-9708-019B960494DF}"/>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800" b="1" dirty="0">
                <a:ea typeface="MS PGothic" charset="0"/>
                <a:cs typeface="MS PGothic" charset="0"/>
              </a:rPr>
              <a:t>The bases---Do not memorize atomic structure but recognize pyrimidine vs. purine—note all contain nitrogen.  </a:t>
            </a:r>
          </a:p>
          <a:p>
            <a:pPr eaLnBrk="1" hangingPunct="1">
              <a:defRPr/>
            </a:pPr>
            <a:endParaRPr lang="en-US" sz="1800" b="1" dirty="0">
              <a:ea typeface="MS PGothic" charset="0"/>
              <a:cs typeface="MS PGothic" charset="0"/>
            </a:endParaRPr>
          </a:p>
          <a:p>
            <a:pPr eaLnBrk="1" hangingPunct="1">
              <a:defRPr/>
            </a:pPr>
            <a:r>
              <a:rPr lang="en-US" sz="1800" b="1" dirty="0">
                <a:ea typeface="MS PGothic" charset="0"/>
                <a:cs typeface="MS PGothic" charset="0"/>
              </a:rPr>
              <a:t>The nitrogen and carbon atoms are numbered. </a:t>
            </a:r>
          </a:p>
          <a:p>
            <a:pPr eaLnBrk="1" hangingPunct="1">
              <a:defRPr/>
            </a:pPr>
            <a:endParaRPr lang="en-US" sz="1350" dirty="0">
              <a:ea typeface="MS PGothic" charset="0"/>
              <a:cs typeface="MS PGothic" charset="0"/>
            </a:endParaRPr>
          </a:p>
        </p:txBody>
      </p:sp>
    </p:spTree>
    <p:extLst>
      <p:ext uri="{BB962C8B-B14F-4D97-AF65-F5344CB8AC3E}">
        <p14:creationId xmlns:p14="http://schemas.microsoft.com/office/powerpoint/2010/main" val="3274120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 Box 10">
            <a:extLst>
              <a:ext uri="{FF2B5EF4-FFF2-40B4-BE49-F238E27FC236}">
                <a16:creationId xmlns:a16="http://schemas.microsoft.com/office/drawing/2014/main" id="{2784DB92-08EA-BE40-8C3F-8A020AEDE810}"/>
              </a:ext>
            </a:extLst>
          </p:cNvPr>
          <p:cNvSpPr txBox="1">
            <a:spLocks noChangeArrowheads="1"/>
          </p:cNvSpPr>
          <p:nvPr/>
        </p:nvSpPr>
        <p:spPr bwMode="auto">
          <a:xfrm>
            <a:off x="5772150" y="5722938"/>
            <a:ext cx="222885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30861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FontTx/>
              <a:buNone/>
            </a:pPr>
            <a:r>
              <a:rPr lang="en-US" altLang="en-US" sz="900" b="1">
                <a:solidFill>
                  <a:srgbClr val="D53D21"/>
                </a:solidFill>
                <a:latin typeface="Arial" panose="020B0604020202020204" pitchFamily="34" charset="0"/>
              </a:rPr>
              <a:t>Figure 10.9b</a:t>
            </a:r>
          </a:p>
        </p:txBody>
      </p:sp>
      <p:pic>
        <p:nvPicPr>
          <p:cNvPr id="33794" name="Picture 11">
            <a:extLst>
              <a:ext uri="{FF2B5EF4-FFF2-40B4-BE49-F238E27FC236}">
                <a16:creationId xmlns:a16="http://schemas.microsoft.com/office/drawing/2014/main" id="{777BF4C7-F5F3-F844-91CD-55D8E7C938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12936"/>
          <a:stretch>
            <a:fillRect/>
          </a:stretch>
        </p:blipFill>
        <p:spPr bwMode="auto">
          <a:xfrm>
            <a:off x="510373" y="2289175"/>
            <a:ext cx="7279490" cy="259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3" name="TextBox 3">
            <a:extLst>
              <a:ext uri="{FF2B5EF4-FFF2-40B4-BE49-F238E27FC236}">
                <a16:creationId xmlns:a16="http://schemas.microsoft.com/office/drawing/2014/main" id="{731871C3-253F-3F47-8607-1B0D40A37DFD}"/>
              </a:ext>
            </a:extLst>
          </p:cNvPr>
          <p:cNvSpPr txBox="1">
            <a:spLocks noChangeArrowheads="1"/>
          </p:cNvSpPr>
          <p:nvPr/>
        </p:nvSpPr>
        <p:spPr bwMode="auto">
          <a:xfrm>
            <a:off x="1219199" y="609600"/>
            <a:ext cx="6570663" cy="923330"/>
          </a:xfrm>
          <a:prstGeom prst="rect">
            <a:avLst/>
          </a:prstGeom>
          <a:noFill/>
          <a:ln>
            <a:noFill/>
          </a:ln>
          <a:extLst>
            <a:ext uri="{909E8E84-426E-40dd-AFC4-6F175D3DCCD1}"/>
            <a:ext uri="{91240B29-F687-4f45-9708-019B960494DF}"/>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en-US" sz="1800" dirty="0">
                <a:ea typeface="MS PGothic" charset="0"/>
                <a:cs typeface="MS PGothic" charset="0"/>
              </a:rPr>
              <a:t>Pentose sugars in RNA and DNA </a:t>
            </a:r>
          </a:p>
          <a:p>
            <a:pPr algn="ctr" eaLnBrk="1" hangingPunct="1">
              <a:defRPr/>
            </a:pPr>
            <a:r>
              <a:rPr lang="en-US" sz="1800" dirty="0">
                <a:ea typeface="MS PGothic" charset="0"/>
                <a:cs typeface="MS PGothic" charset="0"/>
              </a:rPr>
              <a:t>DRAW THEM!!  Note the numbering of atoms </a:t>
            </a:r>
          </a:p>
          <a:p>
            <a:pPr algn="ctr" eaLnBrk="1" hangingPunct="1">
              <a:defRPr/>
            </a:pPr>
            <a:r>
              <a:rPr lang="en-US" sz="1800" dirty="0">
                <a:ea typeface="MS PGothic" charset="0"/>
                <a:cs typeface="MS PGothic" charset="0"/>
              </a:rPr>
              <a:t>(1</a:t>
            </a:r>
            <a:r>
              <a:rPr lang="ja-JP" altLang="en-US" sz="1800">
                <a:ea typeface="MS PGothic" charset="0"/>
                <a:cs typeface="MS PGothic" charset="0"/>
              </a:rPr>
              <a:t>’</a:t>
            </a:r>
            <a:r>
              <a:rPr lang="en-US" altLang="ja-JP" sz="1800" dirty="0">
                <a:ea typeface="Arial" charset="0"/>
                <a:cs typeface="Arial" charset="0"/>
              </a:rPr>
              <a:t>, 2</a:t>
            </a:r>
            <a:r>
              <a:rPr lang="ja-JP" altLang="en-US" sz="1800">
                <a:ea typeface="MS PGothic" charset="0"/>
                <a:cs typeface="MS PGothic" charset="0"/>
              </a:rPr>
              <a:t>’</a:t>
            </a:r>
            <a:r>
              <a:rPr lang="en-US" altLang="ja-JP" sz="1800" dirty="0">
                <a:cs typeface="Arial" charset="0"/>
              </a:rPr>
              <a:t>….carbons).</a:t>
            </a:r>
            <a:endParaRPr lang="en-US" sz="1800" dirty="0">
              <a:cs typeface="Arial" charset="0"/>
            </a:endParaRPr>
          </a:p>
        </p:txBody>
      </p:sp>
      <p:sp>
        <p:nvSpPr>
          <p:cNvPr id="56324" name="TextBox 4">
            <a:extLst>
              <a:ext uri="{FF2B5EF4-FFF2-40B4-BE49-F238E27FC236}">
                <a16:creationId xmlns:a16="http://schemas.microsoft.com/office/drawing/2014/main" id="{69C10FDC-E758-8E4A-8E6E-6498CDC98E8B}"/>
              </a:ext>
            </a:extLst>
          </p:cNvPr>
          <p:cNvSpPr txBox="1">
            <a:spLocks noChangeArrowheads="1"/>
          </p:cNvSpPr>
          <p:nvPr/>
        </p:nvSpPr>
        <p:spPr bwMode="auto">
          <a:xfrm>
            <a:off x="1943100" y="5050631"/>
            <a:ext cx="1828800" cy="369332"/>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800" dirty="0">
                <a:ea typeface="MS PGothic" charset="0"/>
                <a:cs typeface="MS PGothic" charset="0"/>
              </a:rPr>
              <a:t>Found in RNA</a:t>
            </a:r>
          </a:p>
        </p:txBody>
      </p:sp>
      <p:sp>
        <p:nvSpPr>
          <p:cNvPr id="56325" name="TextBox 5">
            <a:extLst>
              <a:ext uri="{FF2B5EF4-FFF2-40B4-BE49-F238E27FC236}">
                <a16:creationId xmlns:a16="http://schemas.microsoft.com/office/drawing/2014/main" id="{1924B482-C52C-D042-8235-BAD1FB3B4EF7}"/>
              </a:ext>
            </a:extLst>
          </p:cNvPr>
          <p:cNvSpPr txBox="1">
            <a:spLocks noChangeArrowheads="1"/>
          </p:cNvSpPr>
          <p:nvPr/>
        </p:nvSpPr>
        <p:spPr bwMode="auto">
          <a:xfrm>
            <a:off x="5896840" y="5086350"/>
            <a:ext cx="1828799" cy="300038"/>
          </a:xfrm>
          <a:prstGeom prst="rect">
            <a:avLst/>
          </a:prstGeom>
          <a:noFill/>
          <a:ln>
            <a:noFill/>
          </a:ln>
          <a:extLst>
            <a:ext uri="{909E8E84-426E-40dd-AFC4-6F175D3DCCD1}"/>
            <a:ext uri="{91240B29-F687-4f45-9708-019B960494DF}"/>
          </a:extLst>
        </p:spPr>
        <p:txBody>
          <a:bodyPr>
            <a:no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800" dirty="0">
                <a:ea typeface="MS PGothic" charset="0"/>
                <a:cs typeface="MS PGothic" charset="0"/>
              </a:rPr>
              <a:t>Found in DNA</a:t>
            </a:r>
          </a:p>
        </p:txBody>
      </p:sp>
    </p:spTree>
    <p:extLst>
      <p:ext uri="{BB962C8B-B14F-4D97-AF65-F5344CB8AC3E}">
        <p14:creationId xmlns:p14="http://schemas.microsoft.com/office/powerpoint/2010/main" val="10042023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a:extLst>
              <a:ext uri="{FF2B5EF4-FFF2-40B4-BE49-F238E27FC236}">
                <a16:creationId xmlns:a16="http://schemas.microsoft.com/office/drawing/2014/main" id="{AA917427-6ADA-E74D-953A-7B96E64671F6}"/>
              </a:ext>
            </a:extLst>
          </p:cNvPr>
          <p:cNvSpPr>
            <a:spLocks noGrp="1"/>
          </p:cNvSpPr>
          <p:nvPr>
            <p:ph type="title"/>
          </p:nvPr>
        </p:nvSpPr>
        <p:spPr/>
        <p:txBody>
          <a:bodyPr/>
          <a:lstStyle/>
          <a:p>
            <a:r>
              <a:rPr lang="en-US" altLang="en-US"/>
              <a:t>Sketch a nucleotide—show this level of detail</a:t>
            </a:r>
          </a:p>
        </p:txBody>
      </p:sp>
      <p:sp>
        <p:nvSpPr>
          <p:cNvPr id="37890" name="Content Placeholder 2">
            <a:extLst>
              <a:ext uri="{FF2B5EF4-FFF2-40B4-BE49-F238E27FC236}">
                <a16:creationId xmlns:a16="http://schemas.microsoft.com/office/drawing/2014/main" id="{79930759-980D-E74B-BD5A-0B0E6E056118}"/>
              </a:ext>
            </a:extLst>
          </p:cNvPr>
          <p:cNvSpPr>
            <a:spLocks noGrp="1"/>
          </p:cNvSpPr>
          <p:nvPr>
            <p:ph idx="1"/>
          </p:nvPr>
        </p:nvSpPr>
        <p:spPr/>
        <p:txBody>
          <a:bodyPr/>
          <a:lstStyle/>
          <a:p>
            <a:r>
              <a:rPr lang="en-US" altLang="en-US"/>
              <a:t>Need not show atomic detail of all bases</a:t>
            </a:r>
          </a:p>
          <a:p>
            <a:r>
              <a:rPr lang="en-US" altLang="en-US"/>
              <a:t>Need to show carbon numbering of the sugar</a:t>
            </a:r>
          </a:p>
          <a:p>
            <a:r>
              <a:rPr lang="en-US" altLang="en-US"/>
              <a:t>Phosphate groups</a:t>
            </a:r>
          </a:p>
        </p:txBody>
      </p:sp>
      <p:pic>
        <p:nvPicPr>
          <p:cNvPr id="37891" name="Picture 3">
            <a:extLst>
              <a:ext uri="{FF2B5EF4-FFF2-40B4-BE49-F238E27FC236}">
                <a16:creationId xmlns:a16="http://schemas.microsoft.com/office/drawing/2014/main" id="{EB08106E-8E37-9245-B1C0-045FBB411A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1738" y="3363913"/>
            <a:ext cx="3810000" cy="223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F6F64078-BD41-CB4F-960E-AC653022C100}"/>
              </a:ext>
            </a:extLst>
          </p:cNvPr>
          <p:cNvSpPr>
            <a:spLocks noChangeArrowheads="1"/>
          </p:cNvSpPr>
          <p:nvPr/>
        </p:nvSpPr>
        <p:spPr bwMode="auto">
          <a:xfrm>
            <a:off x="6035675" y="3825875"/>
            <a:ext cx="682625" cy="377825"/>
          </a:xfrm>
          <a:prstGeom prst="rect">
            <a:avLst/>
          </a:prstGeom>
          <a:gradFill rotWithShape="1">
            <a:gsLst>
              <a:gs pos="0">
                <a:srgbClr val="3A7CCB"/>
              </a:gs>
              <a:gs pos="20000">
                <a:srgbClr val="3C7BC7"/>
              </a:gs>
              <a:gs pos="100000">
                <a:srgbClr val="2C5D98"/>
              </a:gs>
            </a:gsLst>
            <a:lin ang="5400000"/>
          </a:gradFill>
          <a:ln w="9525">
            <a:solidFill>
              <a:srgbClr val="4A7EBB"/>
            </a:solidFill>
            <a:miter lim="800000"/>
            <a:headEnd/>
            <a:tailEnd/>
          </a:ln>
          <a:effectLst>
            <a:outerShdw blurRad="40000" dist="23000" dir="5400000" rotWithShape="0">
              <a:srgbClr val="000000">
                <a:alpha val="34998"/>
              </a:srgbClr>
            </a:outerShdw>
          </a:effectLst>
        </p:spPr>
        <p:txBody>
          <a:bodyPr anchor="ctr"/>
          <a:lstStyle/>
          <a:p>
            <a:pPr algn="ctr" eaLnBrk="1" hangingPunct="1">
              <a:defRPr/>
            </a:pPr>
            <a:endParaRPr lang="en-US">
              <a:solidFill>
                <a:schemeClr val="lt1"/>
              </a:solidFill>
            </a:endParaRPr>
          </a:p>
        </p:txBody>
      </p:sp>
      <p:sp>
        <p:nvSpPr>
          <p:cNvPr id="8198" name="TextBox 4">
            <a:extLst>
              <a:ext uri="{FF2B5EF4-FFF2-40B4-BE49-F238E27FC236}">
                <a16:creationId xmlns:a16="http://schemas.microsoft.com/office/drawing/2014/main" id="{7C728FAA-DB8E-9C4F-94EA-907EB83CAD81}"/>
              </a:ext>
            </a:extLst>
          </p:cNvPr>
          <p:cNvSpPr txBox="1">
            <a:spLocks noChangeArrowheads="1"/>
          </p:cNvSpPr>
          <p:nvPr/>
        </p:nvSpPr>
        <p:spPr bwMode="auto">
          <a:xfrm>
            <a:off x="6053138" y="3852863"/>
            <a:ext cx="942975" cy="300037"/>
          </a:xfrm>
          <a:prstGeom prst="rect">
            <a:avLst/>
          </a:prstGeom>
          <a:noFill/>
          <a:ln>
            <a:noFill/>
          </a:ln>
          <a:extLst>
            <a:ext uri="{909E8E84-426E-40dd-AFC4-6F175D3DCCD1}"/>
            <a:ext uri="{91240B29-F687-4f45-9708-019B960494DF}"/>
          </a:extLst>
        </p:spPr>
        <p:txBody>
          <a:bodyPr>
            <a:spAutoFit/>
          </a:bodyPr>
          <a:lstStyle>
            <a:lvl1pPr>
              <a:defRPr sz="3200">
                <a:solidFill>
                  <a:schemeClr val="tx1"/>
                </a:solidFill>
                <a:latin typeface="Calibri" charset="0"/>
                <a:ea typeface="MS PGothic" charset="0"/>
                <a:cs typeface="MS PGothic" charset="0"/>
              </a:defRPr>
            </a:lvl1pPr>
            <a:lvl2pPr>
              <a:defRPr sz="2800">
                <a:solidFill>
                  <a:schemeClr val="tx1"/>
                </a:solidFill>
                <a:latin typeface="Calibri" charset="0"/>
                <a:ea typeface="MS PGothic" charset="0"/>
                <a:cs typeface="MS PGothic" charset="0"/>
              </a:defRPr>
            </a:lvl2pPr>
            <a:lvl3pPr>
              <a:defRPr sz="24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Arial"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Arial"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Arial"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Arial" charset="0"/>
              <a:buChar char="»"/>
              <a:defRPr sz="2000">
                <a:solidFill>
                  <a:schemeClr val="tx1"/>
                </a:solidFill>
                <a:latin typeface="Calibri" charset="0"/>
                <a:ea typeface="MS PGothic" charset="0"/>
                <a:cs typeface="MS PGothic" charset="0"/>
              </a:defRPr>
            </a:lvl9pPr>
          </a:lstStyle>
          <a:p>
            <a:pPr eaLnBrk="1" hangingPunct="1">
              <a:defRPr/>
            </a:pPr>
            <a:r>
              <a:rPr lang="en-US" sz="1350">
                <a:solidFill>
                  <a:schemeClr val="bg1"/>
                </a:solidFill>
              </a:rPr>
              <a:t>Thymine</a:t>
            </a:r>
          </a:p>
        </p:txBody>
      </p:sp>
    </p:spTree>
    <p:extLst>
      <p:ext uri="{BB962C8B-B14F-4D97-AF65-F5344CB8AC3E}">
        <p14:creationId xmlns:p14="http://schemas.microsoft.com/office/powerpoint/2010/main" val="3600042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ext Box 10">
            <a:extLst>
              <a:ext uri="{FF2B5EF4-FFF2-40B4-BE49-F238E27FC236}">
                <a16:creationId xmlns:a16="http://schemas.microsoft.com/office/drawing/2014/main" id="{D645382B-3C6F-C44F-AD2D-CFB62F89252B}"/>
              </a:ext>
            </a:extLst>
          </p:cNvPr>
          <p:cNvSpPr txBox="1">
            <a:spLocks noChangeArrowheads="1"/>
          </p:cNvSpPr>
          <p:nvPr/>
        </p:nvSpPr>
        <p:spPr bwMode="auto">
          <a:xfrm>
            <a:off x="5772150" y="5722938"/>
            <a:ext cx="222885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30861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FontTx/>
              <a:buNone/>
            </a:pPr>
            <a:r>
              <a:rPr lang="en-US" altLang="en-US" sz="900" b="1">
                <a:solidFill>
                  <a:srgbClr val="D53D21"/>
                </a:solidFill>
                <a:latin typeface="Arial" panose="020B0604020202020204" pitchFamily="34" charset="0"/>
              </a:rPr>
              <a:t>Figure 10.11</a:t>
            </a:r>
          </a:p>
        </p:txBody>
      </p:sp>
      <p:pic>
        <p:nvPicPr>
          <p:cNvPr id="35842" name="Picture 11">
            <a:extLst>
              <a:ext uri="{FF2B5EF4-FFF2-40B4-BE49-F238E27FC236}">
                <a16:creationId xmlns:a16="http://schemas.microsoft.com/office/drawing/2014/main" id="{F36BAF69-8600-A841-BD4A-2731857DA6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7590"/>
          <a:stretch>
            <a:fillRect/>
          </a:stretch>
        </p:blipFill>
        <p:spPr bwMode="auto">
          <a:xfrm>
            <a:off x="679023" y="2095291"/>
            <a:ext cx="8275715" cy="3543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1" name="TextBox 3">
            <a:extLst>
              <a:ext uri="{FF2B5EF4-FFF2-40B4-BE49-F238E27FC236}">
                <a16:creationId xmlns:a16="http://schemas.microsoft.com/office/drawing/2014/main" id="{EB868221-D045-ED46-AB3A-8A92F3BEA426}"/>
              </a:ext>
            </a:extLst>
          </p:cNvPr>
          <p:cNvSpPr txBox="1">
            <a:spLocks noChangeArrowheads="1"/>
          </p:cNvSpPr>
          <p:nvPr/>
        </p:nvSpPr>
        <p:spPr bwMode="auto">
          <a:xfrm>
            <a:off x="762000" y="569913"/>
            <a:ext cx="6858000" cy="1200329"/>
          </a:xfrm>
          <a:prstGeom prst="rect">
            <a:avLst/>
          </a:prstGeom>
          <a:noFill/>
          <a:ln>
            <a:noFill/>
          </a:ln>
          <a:extLst>
            <a:ext uri="{909E8E84-426E-40dd-AFC4-6F175D3DCCD1}"/>
            <a:ext uri="{91240B29-F687-4f45-9708-019B960494DF}"/>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800" dirty="0">
                <a:ea typeface="MS PGothic" charset="0"/>
                <a:cs typeface="MS PGothic" charset="0"/>
              </a:rPr>
              <a:t>Complete structure of nucleotides</a:t>
            </a:r>
          </a:p>
          <a:p>
            <a:pPr eaLnBrk="1" hangingPunct="1">
              <a:defRPr/>
            </a:pPr>
            <a:r>
              <a:rPr lang="en-US" sz="1800" dirty="0">
                <a:ea typeface="MS PGothic" charset="0"/>
                <a:cs typeface="MS PGothic" charset="0"/>
              </a:rPr>
              <a:t>	</a:t>
            </a:r>
          </a:p>
          <a:p>
            <a:pPr marL="285750" indent="-285750" eaLnBrk="1" hangingPunct="1">
              <a:buFont typeface="Arial" panose="020B0604020202020204" pitchFamily="34" charset="0"/>
              <a:buChar char="•"/>
              <a:defRPr/>
            </a:pPr>
            <a:r>
              <a:rPr lang="en-US" sz="1800" dirty="0">
                <a:ea typeface="MS PGothic" charset="0"/>
                <a:cs typeface="MS PGothic" charset="0"/>
              </a:rPr>
              <a:t>Nitrogenous base forms bond with the 1</a:t>
            </a:r>
            <a:r>
              <a:rPr lang="ja-JP" altLang="en-US" sz="1800">
                <a:ea typeface="MS PGothic" charset="0"/>
                <a:cs typeface="MS PGothic" charset="0"/>
              </a:rPr>
              <a:t>’</a:t>
            </a:r>
            <a:r>
              <a:rPr lang="en-US" altLang="ja-JP" sz="1800" dirty="0">
                <a:ea typeface="Arial" charset="0"/>
                <a:cs typeface="Arial" charset="0"/>
              </a:rPr>
              <a:t> carbon of the sugar</a:t>
            </a:r>
          </a:p>
          <a:p>
            <a:pPr marL="285750" indent="-285750" eaLnBrk="1" hangingPunct="1">
              <a:buFont typeface="Arial" panose="020B0604020202020204" pitchFamily="34" charset="0"/>
              <a:buChar char="•"/>
              <a:defRPr/>
            </a:pPr>
            <a:r>
              <a:rPr lang="en-US" sz="1800" dirty="0">
                <a:ea typeface="Arial" charset="0"/>
                <a:cs typeface="Arial" charset="0"/>
              </a:rPr>
              <a:t>Phosphate forms bond with the 5</a:t>
            </a:r>
            <a:r>
              <a:rPr lang="ja-JP" altLang="en-US" sz="1800">
                <a:ea typeface="MS PGothic" charset="0"/>
                <a:cs typeface="MS PGothic" charset="0"/>
              </a:rPr>
              <a:t>’</a:t>
            </a:r>
            <a:r>
              <a:rPr lang="en-US" altLang="ja-JP" sz="1800" dirty="0">
                <a:cs typeface="Arial" charset="0"/>
              </a:rPr>
              <a:t>carbon of the sugar</a:t>
            </a:r>
            <a:endParaRPr lang="en-US" sz="1800" dirty="0">
              <a:cs typeface="Arial" charset="0"/>
            </a:endParaRPr>
          </a:p>
        </p:txBody>
      </p:sp>
      <p:cxnSp>
        <p:nvCxnSpPr>
          <p:cNvPr id="6" name="Straight Arrow Connector 5">
            <a:extLst>
              <a:ext uri="{FF2B5EF4-FFF2-40B4-BE49-F238E27FC236}">
                <a16:creationId xmlns:a16="http://schemas.microsoft.com/office/drawing/2014/main" id="{7F3897B1-0067-5641-B255-B4D93B17406F}"/>
              </a:ext>
            </a:extLst>
          </p:cNvPr>
          <p:cNvCxnSpPr/>
          <p:nvPr/>
        </p:nvCxnSpPr>
        <p:spPr>
          <a:xfrm rot="16200000" flipV="1">
            <a:off x="3543300" y="5636419"/>
            <a:ext cx="514350" cy="28575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486BB066-96EA-404B-AC84-10205E869656}"/>
              </a:ext>
            </a:extLst>
          </p:cNvPr>
          <p:cNvCxnSpPr>
            <a:cxnSpLocks/>
          </p:cNvCxnSpPr>
          <p:nvPr/>
        </p:nvCxnSpPr>
        <p:spPr>
          <a:xfrm flipV="1">
            <a:off x="6477000" y="5522118"/>
            <a:ext cx="981694" cy="65008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8374" name="TextBox 8">
            <a:extLst>
              <a:ext uri="{FF2B5EF4-FFF2-40B4-BE49-F238E27FC236}">
                <a16:creationId xmlns:a16="http://schemas.microsoft.com/office/drawing/2014/main" id="{520B8E51-DA1A-7147-9264-7FE49AAF9384}"/>
              </a:ext>
            </a:extLst>
          </p:cNvPr>
          <p:cNvSpPr txBox="1">
            <a:spLocks noChangeArrowheads="1"/>
          </p:cNvSpPr>
          <p:nvPr/>
        </p:nvSpPr>
        <p:spPr bwMode="auto">
          <a:xfrm>
            <a:off x="3048000" y="6100762"/>
            <a:ext cx="2209800" cy="400110"/>
          </a:xfrm>
          <a:prstGeom prst="rect">
            <a:avLst/>
          </a:prstGeom>
          <a:noFill/>
          <a:ln>
            <a:noFill/>
          </a:ln>
          <a:extLst>
            <a:ext uri="{909E8E84-426E-40dd-AFC4-6F175D3DCCD1}"/>
            <a:ext uri="{91240B29-F687-4f45-9708-019B960494DF}"/>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2000" dirty="0">
                <a:ea typeface="MS PGothic" charset="0"/>
                <a:cs typeface="MS PGothic" charset="0"/>
              </a:rPr>
              <a:t>d=deoxyribose</a:t>
            </a:r>
          </a:p>
        </p:txBody>
      </p:sp>
      <p:sp>
        <p:nvSpPr>
          <p:cNvPr id="58375" name="TextBox 9">
            <a:extLst>
              <a:ext uri="{FF2B5EF4-FFF2-40B4-BE49-F238E27FC236}">
                <a16:creationId xmlns:a16="http://schemas.microsoft.com/office/drawing/2014/main" id="{D69B3B8C-12EA-0741-BF4A-D925089E1B4F}"/>
              </a:ext>
            </a:extLst>
          </p:cNvPr>
          <p:cNvSpPr txBox="1">
            <a:spLocks noChangeArrowheads="1"/>
          </p:cNvSpPr>
          <p:nvPr/>
        </p:nvSpPr>
        <p:spPr bwMode="auto">
          <a:xfrm>
            <a:off x="6000750" y="6100762"/>
            <a:ext cx="2076450" cy="400110"/>
          </a:xfrm>
          <a:prstGeom prst="rect">
            <a:avLst/>
          </a:prstGeom>
          <a:noFill/>
          <a:ln>
            <a:noFill/>
          </a:ln>
          <a:extLst>
            <a:ext uri="{909E8E84-426E-40dd-AFC4-6F175D3DCCD1}"/>
            <a:ext uri="{91240B29-F687-4f45-9708-019B960494DF}"/>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2000" dirty="0">
                <a:ea typeface="MS PGothic" charset="0"/>
                <a:cs typeface="MS PGothic" charset="0"/>
              </a:rPr>
              <a:t>no </a:t>
            </a:r>
            <a:r>
              <a:rPr lang="ja-JP" altLang="en-US" sz="2000">
                <a:ea typeface="MS PGothic" charset="0"/>
                <a:cs typeface="MS PGothic" charset="0"/>
              </a:rPr>
              <a:t>“</a:t>
            </a:r>
            <a:r>
              <a:rPr lang="en-US" altLang="ja-JP" sz="2000" dirty="0">
                <a:ea typeface="Arial" charset="0"/>
                <a:cs typeface="Arial" charset="0"/>
              </a:rPr>
              <a:t>d</a:t>
            </a:r>
            <a:r>
              <a:rPr lang="ja-JP" altLang="en-US" sz="2000">
                <a:ea typeface="MS PGothic" charset="0"/>
                <a:cs typeface="MS PGothic" charset="0"/>
              </a:rPr>
              <a:t>”</a:t>
            </a:r>
            <a:r>
              <a:rPr lang="en-US" altLang="ja-JP" sz="2000" dirty="0">
                <a:cs typeface="Arial" charset="0"/>
              </a:rPr>
              <a:t>= ribose</a:t>
            </a:r>
            <a:endParaRPr lang="en-US" sz="2000" dirty="0">
              <a:cs typeface="Arial" charset="0"/>
            </a:endParaRPr>
          </a:p>
        </p:txBody>
      </p:sp>
    </p:spTree>
    <p:extLst>
      <p:ext uri="{BB962C8B-B14F-4D97-AF65-F5344CB8AC3E}">
        <p14:creationId xmlns:p14="http://schemas.microsoft.com/office/powerpoint/2010/main" val="3208568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99CA-8258-4144-A72E-DBF7C7BDB25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8CCC8F5-EA54-E44C-8480-2F68FC121505}"/>
              </a:ext>
            </a:extLst>
          </p:cNvPr>
          <p:cNvSpPr>
            <a:spLocks noGrp="1"/>
          </p:cNvSpPr>
          <p:nvPr>
            <p:ph idx="1"/>
          </p:nvPr>
        </p:nvSpPr>
        <p:spPr/>
        <p:txBody>
          <a:bodyPr/>
          <a:lstStyle/>
          <a:p>
            <a:r>
              <a:rPr lang="en-US" altLang="en-US" dirty="0"/>
              <a:t>When talking about any or all RNA or DNA building blocks we us “N” to designate any/all of the bases.</a:t>
            </a:r>
          </a:p>
          <a:p>
            <a:endParaRPr lang="en-US" altLang="en-US" dirty="0"/>
          </a:p>
          <a:p>
            <a:r>
              <a:rPr lang="en-US" altLang="en-US" dirty="0"/>
              <a:t> For example, d</a:t>
            </a:r>
            <a:r>
              <a:rPr lang="en-US" altLang="en-US" b="1" u="sng" dirty="0"/>
              <a:t>N</a:t>
            </a:r>
            <a:r>
              <a:rPr lang="en-US" altLang="en-US" dirty="0"/>
              <a:t>TP—could be </a:t>
            </a:r>
            <a:r>
              <a:rPr lang="en-US" altLang="en-US" dirty="0" err="1"/>
              <a:t>dATP</a:t>
            </a:r>
            <a:r>
              <a:rPr lang="en-US" altLang="en-US" dirty="0"/>
              <a:t>, </a:t>
            </a:r>
            <a:r>
              <a:rPr lang="en-US" altLang="en-US" dirty="0" err="1"/>
              <a:t>dCTP</a:t>
            </a:r>
            <a:r>
              <a:rPr lang="en-US" altLang="en-US" dirty="0"/>
              <a:t>, dTTP, or </a:t>
            </a:r>
            <a:r>
              <a:rPr lang="en-US" altLang="en-US" dirty="0" err="1"/>
              <a:t>dGTP</a:t>
            </a:r>
            <a:r>
              <a:rPr lang="en-US" altLang="en-US" dirty="0"/>
              <a:t>.  If </a:t>
            </a:r>
            <a:r>
              <a:rPr lang="en-US" altLang="en-US" dirty="0" err="1"/>
              <a:t>dNPT</a:t>
            </a:r>
            <a:r>
              <a:rPr lang="en-US" altLang="en-US" dirty="0"/>
              <a:t> is plural (dNTPs), we are referring to all 4 DNA nucleotides. </a:t>
            </a:r>
            <a:endParaRPr lang="en-US" dirty="0"/>
          </a:p>
        </p:txBody>
      </p:sp>
    </p:spTree>
    <p:extLst>
      <p:ext uri="{BB962C8B-B14F-4D97-AF65-F5344CB8AC3E}">
        <p14:creationId xmlns:p14="http://schemas.microsoft.com/office/powerpoint/2010/main" val="18527251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a:extLst>
              <a:ext uri="{FF2B5EF4-FFF2-40B4-BE49-F238E27FC236}">
                <a16:creationId xmlns:a16="http://schemas.microsoft.com/office/drawing/2014/main" id="{8122C5B4-5E93-724C-83DB-E092C25C9642}"/>
              </a:ext>
            </a:extLst>
          </p:cNvPr>
          <p:cNvSpPr>
            <a:spLocks noGrp="1"/>
          </p:cNvSpPr>
          <p:nvPr>
            <p:ph type="title"/>
          </p:nvPr>
        </p:nvSpPr>
        <p:spPr>
          <a:xfrm>
            <a:off x="685800" y="228601"/>
            <a:ext cx="8077200" cy="533400"/>
          </a:xfrm>
        </p:spPr>
        <p:txBody>
          <a:bodyPr/>
          <a:lstStyle/>
          <a:p>
            <a:pPr algn="l"/>
            <a:r>
              <a:rPr lang="en-US" altLang="en-US" sz="3200" dirty="0"/>
              <a:t>Be sure you can….</a:t>
            </a:r>
          </a:p>
        </p:txBody>
      </p:sp>
      <p:sp>
        <p:nvSpPr>
          <p:cNvPr id="3" name="Content Placeholder 2">
            <a:extLst>
              <a:ext uri="{FF2B5EF4-FFF2-40B4-BE49-F238E27FC236}">
                <a16:creationId xmlns:a16="http://schemas.microsoft.com/office/drawing/2014/main" id="{5503819B-77E5-714D-84C7-A5EF6B7A3432}"/>
              </a:ext>
            </a:extLst>
          </p:cNvPr>
          <p:cNvSpPr>
            <a:spLocks noGrp="1"/>
          </p:cNvSpPr>
          <p:nvPr>
            <p:ph idx="1"/>
          </p:nvPr>
        </p:nvSpPr>
        <p:spPr>
          <a:xfrm>
            <a:off x="304800" y="1219200"/>
            <a:ext cx="7620000" cy="6705600"/>
          </a:xfrm>
        </p:spPr>
        <p:txBody>
          <a:bodyPr/>
          <a:lstStyle/>
          <a:p>
            <a:pPr>
              <a:defRPr/>
            </a:pPr>
            <a:r>
              <a:rPr lang="en-US" dirty="0"/>
              <a:t>Recognize small differences in structure/chemical make up! </a:t>
            </a:r>
          </a:p>
          <a:p>
            <a:pPr>
              <a:defRPr/>
            </a:pPr>
            <a:r>
              <a:rPr lang="en-US" dirty="0"/>
              <a:t>Be sure to be able to distinguish between:</a:t>
            </a:r>
          </a:p>
          <a:p>
            <a:pPr marL="0" indent="0">
              <a:buFont typeface="Arial" panose="020B0604020202020204" pitchFamily="34" charset="0"/>
              <a:buNone/>
              <a:defRPr/>
            </a:pPr>
            <a:r>
              <a:rPr lang="en-US" dirty="0" err="1"/>
              <a:t>dNTPs</a:t>
            </a:r>
            <a:r>
              <a:rPr lang="en-US" dirty="0"/>
              <a:t> and NTPs</a:t>
            </a:r>
          </a:p>
          <a:p>
            <a:pPr marL="0" indent="0">
              <a:buFont typeface="Arial" panose="020B0604020202020204" pitchFamily="34" charset="0"/>
              <a:buNone/>
              <a:defRPr/>
            </a:pPr>
            <a:r>
              <a:rPr lang="en-US" dirty="0" err="1"/>
              <a:t>dNMPs</a:t>
            </a:r>
            <a:r>
              <a:rPr lang="en-US" dirty="0"/>
              <a:t>, </a:t>
            </a:r>
            <a:r>
              <a:rPr lang="en-US" dirty="0" err="1"/>
              <a:t>dNDPs</a:t>
            </a:r>
            <a:r>
              <a:rPr lang="en-US" dirty="0"/>
              <a:t>, dNTPs</a:t>
            </a:r>
          </a:p>
          <a:p>
            <a:pPr>
              <a:defRPr/>
            </a:pPr>
            <a:r>
              <a:rPr lang="en-US" dirty="0"/>
              <a:t>Be able to  recognize a stretch of RNA from a single strand of DNA….</a:t>
            </a:r>
          </a:p>
        </p:txBody>
      </p:sp>
    </p:spTree>
    <p:extLst>
      <p:ext uri="{BB962C8B-B14F-4D97-AF65-F5344CB8AC3E}">
        <p14:creationId xmlns:p14="http://schemas.microsoft.com/office/powerpoint/2010/main" val="11183739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a:extLst>
              <a:ext uri="{FF2B5EF4-FFF2-40B4-BE49-F238E27FC236}">
                <a16:creationId xmlns:a16="http://schemas.microsoft.com/office/drawing/2014/main" id="{C4CB97CF-A1E5-8946-ABCE-39EC0D77CACA}"/>
              </a:ext>
            </a:extLst>
          </p:cNvPr>
          <p:cNvSpPr>
            <a:spLocks noGrp="1"/>
          </p:cNvSpPr>
          <p:nvPr>
            <p:ph type="title"/>
          </p:nvPr>
        </p:nvSpPr>
        <p:spPr/>
        <p:txBody>
          <a:bodyPr/>
          <a:lstStyle/>
          <a:p>
            <a:r>
              <a:rPr lang="en-US" altLang="en-US"/>
              <a:t>By the way</a:t>
            </a:r>
            <a:r>
              <a:rPr lang="mr-IN" altLang="en-US"/>
              <a:t>…</a:t>
            </a:r>
            <a:r>
              <a:rPr lang="en-US" altLang="en-US"/>
              <a:t>.Nucleotides serve various functions</a:t>
            </a:r>
          </a:p>
        </p:txBody>
      </p:sp>
      <p:sp>
        <p:nvSpPr>
          <p:cNvPr id="39938" name="Content Placeholder 2">
            <a:extLst>
              <a:ext uri="{FF2B5EF4-FFF2-40B4-BE49-F238E27FC236}">
                <a16:creationId xmlns:a16="http://schemas.microsoft.com/office/drawing/2014/main" id="{82BE1DB1-8939-544F-81E6-DDF46DCE6889}"/>
              </a:ext>
            </a:extLst>
          </p:cNvPr>
          <p:cNvSpPr>
            <a:spLocks noGrp="1"/>
          </p:cNvSpPr>
          <p:nvPr>
            <p:ph idx="1"/>
          </p:nvPr>
        </p:nvSpPr>
        <p:spPr/>
        <p:txBody>
          <a:bodyPr/>
          <a:lstStyle/>
          <a:p>
            <a:r>
              <a:rPr lang="en-US" altLang="en-US"/>
              <a:t>Nucleic acid (RNA and DNA)  building blocks* (our focus here)</a:t>
            </a:r>
          </a:p>
          <a:p>
            <a:endParaRPr lang="en-US" altLang="en-US"/>
          </a:p>
          <a:p>
            <a:pPr>
              <a:buFont typeface="Arial" panose="020B0604020202020204" pitchFamily="34" charset="0"/>
              <a:buNone/>
            </a:pPr>
            <a:endParaRPr lang="en-US" altLang="en-US"/>
          </a:p>
          <a:p>
            <a:r>
              <a:rPr lang="en-US" altLang="en-US"/>
              <a:t>Energy molecules (ATP/GTP)</a:t>
            </a:r>
          </a:p>
          <a:p>
            <a:r>
              <a:rPr lang="en-US" altLang="en-US"/>
              <a:t>Signaling molecules (cAMP)</a:t>
            </a:r>
          </a:p>
        </p:txBody>
      </p:sp>
    </p:spTree>
    <p:extLst>
      <p:ext uri="{BB962C8B-B14F-4D97-AF65-F5344CB8AC3E}">
        <p14:creationId xmlns:p14="http://schemas.microsoft.com/office/powerpoint/2010/main" val="1772796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478EC-B96A-5948-822E-337199C60046}"/>
              </a:ext>
            </a:extLst>
          </p:cNvPr>
          <p:cNvSpPr>
            <a:spLocks noGrp="1"/>
          </p:cNvSpPr>
          <p:nvPr>
            <p:ph type="title"/>
          </p:nvPr>
        </p:nvSpPr>
        <p:spPr/>
        <p:txBody>
          <a:bodyPr/>
          <a:lstStyle/>
          <a:p>
            <a:r>
              <a:rPr lang="en-US" dirty="0"/>
              <a:t>Thursday</a:t>
            </a:r>
          </a:p>
        </p:txBody>
      </p:sp>
      <p:sp>
        <p:nvSpPr>
          <p:cNvPr id="3" name="Content Placeholder 2">
            <a:extLst>
              <a:ext uri="{FF2B5EF4-FFF2-40B4-BE49-F238E27FC236}">
                <a16:creationId xmlns:a16="http://schemas.microsoft.com/office/drawing/2014/main" id="{030F7B03-B752-CE4E-9E81-05A0D5274556}"/>
              </a:ext>
            </a:extLst>
          </p:cNvPr>
          <p:cNvSpPr>
            <a:spLocks noGrp="1"/>
          </p:cNvSpPr>
          <p:nvPr>
            <p:ph idx="1"/>
          </p:nvPr>
        </p:nvSpPr>
        <p:spPr/>
        <p:txBody>
          <a:bodyPr/>
          <a:lstStyle/>
          <a:p>
            <a:r>
              <a:rPr lang="en-US" dirty="0"/>
              <a:t>All GFP papers due at noon or before—make arrangements if you have a noon class to turn it in-- in Swain 304, Thursday. </a:t>
            </a:r>
          </a:p>
          <a:p>
            <a:endParaRPr lang="en-US" dirty="0"/>
          </a:p>
        </p:txBody>
      </p:sp>
    </p:spTree>
    <p:extLst>
      <p:ext uri="{BB962C8B-B14F-4D97-AF65-F5344CB8AC3E}">
        <p14:creationId xmlns:p14="http://schemas.microsoft.com/office/powerpoint/2010/main" val="33003493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70C417A-6177-AE43-B484-4A7EA9AD37C6}"/>
              </a:ext>
            </a:extLst>
          </p:cNvPr>
          <p:cNvSpPr>
            <a:spLocks noGrp="1"/>
          </p:cNvSpPr>
          <p:nvPr>
            <p:ph type="title"/>
          </p:nvPr>
        </p:nvSpPr>
        <p:spPr/>
        <p:txBody>
          <a:bodyPr>
            <a:normAutofit fontScale="90000"/>
          </a:bodyPr>
          <a:lstStyle/>
          <a:p>
            <a:pPr>
              <a:defRPr/>
            </a:pPr>
            <a:r>
              <a:rPr lang="en-US" dirty="0">
                <a:ea typeface="MS PGothic" charset="0"/>
                <a:cs typeface="MS PGothic" charset="0"/>
              </a:rPr>
              <a:t>DNA/RNA  made of</a:t>
            </a:r>
            <a:r>
              <a:rPr lang="en-US" u="sng" dirty="0">
                <a:ea typeface="MS PGothic" charset="0"/>
                <a:cs typeface="MS PGothic" charset="0"/>
              </a:rPr>
              <a:t>  chemically linked </a:t>
            </a:r>
            <a:r>
              <a:rPr lang="en-US" dirty="0">
                <a:ea typeface="MS PGothic" charset="0"/>
                <a:cs typeface="MS PGothic" charset="0"/>
              </a:rPr>
              <a:t>nucleotides</a:t>
            </a:r>
          </a:p>
        </p:txBody>
      </p:sp>
      <p:sp>
        <p:nvSpPr>
          <p:cNvPr id="40962" name="Content Placeholder 2">
            <a:extLst>
              <a:ext uri="{FF2B5EF4-FFF2-40B4-BE49-F238E27FC236}">
                <a16:creationId xmlns:a16="http://schemas.microsoft.com/office/drawing/2014/main" id="{03762060-81D0-1D44-BDD1-6BF36FF09D69}"/>
              </a:ext>
            </a:extLst>
          </p:cNvPr>
          <p:cNvSpPr>
            <a:spLocks noGrp="1"/>
          </p:cNvSpPr>
          <p:nvPr>
            <p:ph idx="1"/>
          </p:nvPr>
        </p:nvSpPr>
        <p:spPr/>
        <p:txBody>
          <a:bodyPr/>
          <a:lstStyle/>
          <a:p>
            <a:r>
              <a:rPr lang="en-US" altLang="en-US"/>
              <a:t>Specific type of linkage joins adjacent nucleotides</a:t>
            </a:r>
          </a:p>
          <a:p>
            <a:pPr lvl="1"/>
            <a:r>
              <a:rPr lang="en-US" altLang="en-US"/>
              <a:t>5</a:t>
            </a:r>
            <a:r>
              <a:rPr lang="ja-JP" altLang="en-US"/>
              <a:t>’</a:t>
            </a:r>
            <a:r>
              <a:rPr lang="en-US" altLang="ja-JP"/>
              <a:t> carbon of one nucleotide forms a linkage to the 3</a:t>
            </a:r>
            <a:r>
              <a:rPr lang="ja-JP" altLang="en-US"/>
              <a:t>’</a:t>
            </a:r>
            <a:r>
              <a:rPr lang="en-US" altLang="ja-JP"/>
              <a:t> carbon of the adjacent nucleotide</a:t>
            </a:r>
          </a:p>
          <a:p>
            <a:pPr lvl="1"/>
            <a:endParaRPr lang="en-US" altLang="en-US"/>
          </a:p>
          <a:p>
            <a:pPr lvl="2"/>
            <a:r>
              <a:rPr lang="en-US" altLang="en-US"/>
              <a:t>Phosphate links 2 nucleotides in a </a:t>
            </a:r>
            <a:r>
              <a:rPr lang="en-US" altLang="en-US" b="1" u="sng"/>
              <a:t>phophodiester bond</a:t>
            </a:r>
          </a:p>
        </p:txBody>
      </p:sp>
    </p:spTree>
    <p:extLst>
      <p:ext uri="{BB962C8B-B14F-4D97-AF65-F5344CB8AC3E}">
        <p14:creationId xmlns:p14="http://schemas.microsoft.com/office/powerpoint/2010/main" val="5885524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10">
            <a:extLst>
              <a:ext uri="{FF2B5EF4-FFF2-40B4-BE49-F238E27FC236}">
                <a16:creationId xmlns:a16="http://schemas.microsoft.com/office/drawing/2014/main" id="{2EA370EB-0A72-D14D-A234-13DC5D6F6C8F}"/>
              </a:ext>
            </a:extLst>
          </p:cNvPr>
          <p:cNvSpPr txBox="1">
            <a:spLocks noChangeArrowheads="1"/>
          </p:cNvSpPr>
          <p:nvPr/>
        </p:nvSpPr>
        <p:spPr bwMode="auto">
          <a:xfrm>
            <a:off x="5772150" y="5722938"/>
            <a:ext cx="222885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30861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FontTx/>
              <a:buNone/>
            </a:pPr>
            <a:r>
              <a:rPr lang="en-US" altLang="en-US" sz="900" b="1">
                <a:solidFill>
                  <a:srgbClr val="D53D21"/>
                </a:solidFill>
                <a:latin typeface="Arial" panose="020B0604020202020204" pitchFamily="34" charset="0"/>
              </a:rPr>
              <a:t>Figure 10.12</a:t>
            </a:r>
          </a:p>
        </p:txBody>
      </p:sp>
      <p:pic>
        <p:nvPicPr>
          <p:cNvPr id="41986" name="Picture 11">
            <a:extLst>
              <a:ext uri="{FF2B5EF4-FFF2-40B4-BE49-F238E27FC236}">
                <a16:creationId xmlns:a16="http://schemas.microsoft.com/office/drawing/2014/main" id="{2EBE9197-6942-FD49-8242-655E026AA7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4716"/>
          <a:stretch>
            <a:fillRect/>
          </a:stretch>
        </p:blipFill>
        <p:spPr bwMode="auto">
          <a:xfrm>
            <a:off x="2652713" y="1144588"/>
            <a:ext cx="3870325" cy="457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67" name="TextBox 3">
            <a:extLst>
              <a:ext uri="{FF2B5EF4-FFF2-40B4-BE49-F238E27FC236}">
                <a16:creationId xmlns:a16="http://schemas.microsoft.com/office/drawing/2014/main" id="{075E8211-EC29-D745-9D3C-3BBCDD77A524}"/>
              </a:ext>
            </a:extLst>
          </p:cNvPr>
          <p:cNvSpPr txBox="1">
            <a:spLocks noChangeArrowheads="1"/>
          </p:cNvSpPr>
          <p:nvPr/>
        </p:nvSpPr>
        <p:spPr bwMode="auto">
          <a:xfrm>
            <a:off x="1200150" y="1973263"/>
            <a:ext cx="2514600" cy="715962"/>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350">
                <a:ea typeface="MS PGothic" charset="0"/>
                <a:cs typeface="MS PGothic" charset="0"/>
              </a:rPr>
              <a:t>Result is a 5</a:t>
            </a:r>
            <a:r>
              <a:rPr lang="ja-JP" altLang="en-US" sz="1350">
                <a:ea typeface="MS PGothic" charset="0"/>
                <a:cs typeface="MS PGothic" charset="0"/>
              </a:rPr>
              <a:t>’</a:t>
            </a:r>
            <a:r>
              <a:rPr lang="en-US" altLang="ja-JP" sz="1350">
                <a:ea typeface="Arial" charset="0"/>
                <a:cs typeface="Arial" charset="0"/>
              </a:rPr>
              <a:t>-3</a:t>
            </a:r>
            <a:r>
              <a:rPr lang="ja-JP" altLang="en-US" sz="1350">
                <a:ea typeface="MS PGothic" charset="0"/>
                <a:cs typeface="MS PGothic" charset="0"/>
              </a:rPr>
              <a:t>’</a:t>
            </a:r>
            <a:r>
              <a:rPr lang="en-US" altLang="ja-JP" sz="1350">
                <a:cs typeface="Arial" charset="0"/>
              </a:rPr>
              <a:t> linkage and a molecule with 5</a:t>
            </a:r>
            <a:r>
              <a:rPr lang="ja-JP" altLang="en-US" sz="1350">
                <a:ea typeface="MS PGothic" charset="0"/>
                <a:cs typeface="MS PGothic" charset="0"/>
              </a:rPr>
              <a:t>’</a:t>
            </a:r>
            <a:r>
              <a:rPr lang="en-US" altLang="ja-JP" sz="1350">
                <a:cs typeface="Arial" charset="0"/>
              </a:rPr>
              <a:t> and 3</a:t>
            </a:r>
            <a:r>
              <a:rPr lang="ja-JP" altLang="en-US" sz="1350">
                <a:ea typeface="MS PGothic" charset="0"/>
                <a:cs typeface="MS PGothic" charset="0"/>
              </a:rPr>
              <a:t>’</a:t>
            </a:r>
            <a:r>
              <a:rPr lang="en-US" altLang="ja-JP" sz="1350">
                <a:cs typeface="Arial" charset="0"/>
              </a:rPr>
              <a:t> ends.</a:t>
            </a:r>
            <a:endParaRPr lang="en-US" sz="1350">
              <a:cs typeface="Arial" charset="0"/>
            </a:endParaRPr>
          </a:p>
        </p:txBody>
      </p:sp>
      <p:sp>
        <p:nvSpPr>
          <p:cNvPr id="62468" name="TextBox 4">
            <a:extLst>
              <a:ext uri="{FF2B5EF4-FFF2-40B4-BE49-F238E27FC236}">
                <a16:creationId xmlns:a16="http://schemas.microsoft.com/office/drawing/2014/main" id="{CF31BD43-DBEB-2547-8DDA-00CB477A9E89}"/>
              </a:ext>
            </a:extLst>
          </p:cNvPr>
          <p:cNvSpPr txBox="1">
            <a:spLocks noChangeArrowheads="1"/>
          </p:cNvSpPr>
          <p:nvPr/>
        </p:nvSpPr>
        <p:spPr bwMode="auto">
          <a:xfrm>
            <a:off x="1314450" y="5086350"/>
            <a:ext cx="1828800" cy="300038"/>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350">
                <a:ea typeface="MS PGothic" charset="0"/>
                <a:cs typeface="MS PGothic" charset="0"/>
              </a:rPr>
              <a:t>A strand of DNA/RNA</a:t>
            </a:r>
          </a:p>
        </p:txBody>
      </p:sp>
    </p:spTree>
    <p:extLst>
      <p:ext uri="{BB962C8B-B14F-4D97-AF65-F5344CB8AC3E}">
        <p14:creationId xmlns:p14="http://schemas.microsoft.com/office/powerpoint/2010/main" val="36947403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a:extLst>
              <a:ext uri="{FF2B5EF4-FFF2-40B4-BE49-F238E27FC236}">
                <a16:creationId xmlns:a16="http://schemas.microsoft.com/office/drawing/2014/main" id="{7783BB8A-0581-4048-BE93-59551F20E842}"/>
              </a:ext>
            </a:extLst>
          </p:cNvPr>
          <p:cNvSpPr>
            <a:spLocks noGrp="1"/>
          </p:cNvSpPr>
          <p:nvPr>
            <p:ph type="title"/>
          </p:nvPr>
        </p:nvSpPr>
        <p:spPr/>
        <p:txBody>
          <a:bodyPr/>
          <a:lstStyle/>
          <a:p>
            <a:endParaRPr lang="en-US" altLang="en-US"/>
          </a:p>
        </p:txBody>
      </p:sp>
      <p:sp>
        <p:nvSpPr>
          <p:cNvPr id="25602" name="Content Placeholder 2">
            <a:extLst>
              <a:ext uri="{FF2B5EF4-FFF2-40B4-BE49-F238E27FC236}">
                <a16:creationId xmlns:a16="http://schemas.microsoft.com/office/drawing/2014/main" id="{1AFAEFF9-F30C-2D4C-8A0A-B0BCCE0DD95F}"/>
              </a:ext>
            </a:extLst>
          </p:cNvPr>
          <p:cNvSpPr>
            <a:spLocks noGrp="1"/>
          </p:cNvSpPr>
          <p:nvPr>
            <p:ph idx="1"/>
          </p:nvPr>
        </p:nvSpPr>
        <p:spPr>
          <a:xfrm>
            <a:off x="1485900" y="2057400"/>
            <a:ext cx="6172200" cy="3829050"/>
          </a:xfrm>
        </p:spPr>
        <p:txBody>
          <a:bodyPr>
            <a:normAutofit fontScale="77500" lnSpcReduction="20000"/>
          </a:bodyPr>
          <a:lstStyle/>
          <a:p>
            <a:pPr>
              <a:defRPr/>
            </a:pPr>
            <a:r>
              <a:rPr lang="en-US">
                <a:ea typeface="MS PGothic" charset="0"/>
                <a:cs typeface="MS PGothic" charset="0"/>
              </a:rPr>
              <a:t>RNA exists as a single strand* of nucleotides</a:t>
            </a:r>
          </a:p>
          <a:p>
            <a:pPr>
              <a:defRPr/>
            </a:pPr>
            <a:endParaRPr lang="en-US">
              <a:ea typeface="MS PGothic" charset="0"/>
              <a:cs typeface="MS PGothic" charset="0"/>
            </a:endParaRPr>
          </a:p>
          <a:p>
            <a:pPr>
              <a:defRPr/>
            </a:pPr>
            <a:r>
              <a:rPr lang="en-US">
                <a:ea typeface="MS PGothic" charset="0"/>
                <a:cs typeface="MS PGothic" charset="0"/>
              </a:rPr>
              <a:t>DNA is a double strand of nucleotides</a:t>
            </a:r>
          </a:p>
          <a:p>
            <a:pPr lvl="1">
              <a:defRPr/>
            </a:pPr>
            <a:r>
              <a:rPr lang="en-US">
                <a:ea typeface="MS PGothic" charset="0"/>
                <a:cs typeface="MS PGothic" charset="0"/>
              </a:rPr>
              <a:t>Strands are connected via non-covalent bonds between specific bases.</a:t>
            </a:r>
          </a:p>
          <a:p>
            <a:pPr lvl="2">
              <a:defRPr/>
            </a:pPr>
            <a:r>
              <a:rPr lang="en-US">
                <a:ea typeface="MS PGothic" charset="0"/>
                <a:cs typeface="MS PGothic" charset="0"/>
              </a:rPr>
              <a:t>Adenine bonds to Thymine</a:t>
            </a:r>
          </a:p>
          <a:p>
            <a:pPr lvl="2">
              <a:defRPr/>
            </a:pPr>
            <a:r>
              <a:rPr lang="en-US">
                <a:ea typeface="MS PGothic" charset="0"/>
                <a:cs typeface="MS PGothic" charset="0"/>
              </a:rPr>
              <a:t>Cytosine bonds to Guanine</a:t>
            </a:r>
          </a:p>
          <a:p>
            <a:pPr lvl="2">
              <a:defRPr/>
            </a:pPr>
            <a:endParaRPr lang="en-US">
              <a:ea typeface="MS PGothic" charset="0"/>
              <a:cs typeface="MS PGothic" charset="0"/>
            </a:endParaRPr>
          </a:p>
          <a:p>
            <a:pPr lvl="2">
              <a:buFont typeface="Arial" charset="0"/>
              <a:buNone/>
              <a:defRPr/>
            </a:pPr>
            <a:r>
              <a:rPr lang="en-US">
                <a:ea typeface="MS PGothic" charset="0"/>
                <a:cs typeface="MS PGothic" charset="0"/>
              </a:rPr>
              <a:t>* adenine and uracil (and cytosine and guanine) can form bonds in regions of an RNA single strand or in DNA-RNA hybrids.</a:t>
            </a:r>
          </a:p>
          <a:p>
            <a:pPr lvl="1">
              <a:defRPr/>
            </a:pPr>
            <a:endParaRPr lang="en-US">
              <a:ea typeface="MS PGothic" charset="0"/>
              <a:cs typeface="MS PGothic" charset="0"/>
            </a:endParaRPr>
          </a:p>
        </p:txBody>
      </p:sp>
      <p:sp>
        <p:nvSpPr>
          <p:cNvPr id="4" name="Right Brace 3">
            <a:extLst>
              <a:ext uri="{FF2B5EF4-FFF2-40B4-BE49-F238E27FC236}">
                <a16:creationId xmlns:a16="http://schemas.microsoft.com/office/drawing/2014/main" id="{50E6DC8F-D693-FA48-B350-82B6CAB8B706}"/>
              </a:ext>
            </a:extLst>
          </p:cNvPr>
          <p:cNvSpPr/>
          <p:nvPr/>
        </p:nvSpPr>
        <p:spPr>
          <a:xfrm>
            <a:off x="4792663" y="3686175"/>
            <a:ext cx="228600" cy="571500"/>
          </a:xfrm>
          <a:prstGeom prst="rightBrace">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5604" name="TextBox 4">
            <a:extLst>
              <a:ext uri="{FF2B5EF4-FFF2-40B4-BE49-F238E27FC236}">
                <a16:creationId xmlns:a16="http://schemas.microsoft.com/office/drawing/2014/main" id="{1CE15157-EEF3-BA4C-B577-46844D37CB7A}"/>
              </a:ext>
            </a:extLst>
          </p:cNvPr>
          <p:cNvSpPr txBox="1">
            <a:spLocks noChangeArrowheads="1"/>
          </p:cNvSpPr>
          <p:nvPr/>
        </p:nvSpPr>
        <p:spPr bwMode="auto">
          <a:xfrm>
            <a:off x="5094288" y="3867150"/>
            <a:ext cx="2628900" cy="300038"/>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350" b="1">
                <a:ea typeface="MS PGothic" charset="0"/>
                <a:cs typeface="MS PGothic" charset="0"/>
              </a:rPr>
              <a:t>Complementary base pairing</a:t>
            </a:r>
          </a:p>
        </p:txBody>
      </p:sp>
    </p:spTree>
    <p:extLst>
      <p:ext uri="{BB962C8B-B14F-4D97-AF65-F5344CB8AC3E}">
        <p14:creationId xmlns:p14="http://schemas.microsoft.com/office/powerpoint/2010/main" val="3451508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ext Box 10">
            <a:extLst>
              <a:ext uri="{FF2B5EF4-FFF2-40B4-BE49-F238E27FC236}">
                <a16:creationId xmlns:a16="http://schemas.microsoft.com/office/drawing/2014/main" id="{35EF1531-53F0-A447-8483-A8ADA79AFAD7}"/>
              </a:ext>
            </a:extLst>
          </p:cNvPr>
          <p:cNvSpPr txBox="1">
            <a:spLocks noChangeArrowheads="1"/>
          </p:cNvSpPr>
          <p:nvPr/>
        </p:nvSpPr>
        <p:spPr bwMode="auto">
          <a:xfrm>
            <a:off x="5772150" y="5722938"/>
            <a:ext cx="222885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30861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FontTx/>
              <a:buNone/>
            </a:pPr>
            <a:r>
              <a:rPr lang="en-US" altLang="en-US" sz="900" b="1">
                <a:solidFill>
                  <a:srgbClr val="D53D21"/>
                </a:solidFill>
                <a:latin typeface="Arial" panose="020B0604020202020204" pitchFamily="34" charset="0"/>
              </a:rPr>
              <a:t>Figure 10.14c</a:t>
            </a:r>
          </a:p>
        </p:txBody>
      </p:sp>
      <p:pic>
        <p:nvPicPr>
          <p:cNvPr id="45058" name="Picture 11">
            <a:extLst>
              <a:ext uri="{FF2B5EF4-FFF2-40B4-BE49-F238E27FC236}">
                <a16:creationId xmlns:a16="http://schemas.microsoft.com/office/drawing/2014/main" id="{23362FF0-0EAF-554A-AD90-F2531E5B070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13670"/>
          <a:stretch>
            <a:fillRect/>
          </a:stretch>
        </p:blipFill>
        <p:spPr bwMode="auto">
          <a:xfrm>
            <a:off x="1382713" y="1458913"/>
            <a:ext cx="6411912" cy="394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8561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a:extLst>
              <a:ext uri="{FF2B5EF4-FFF2-40B4-BE49-F238E27FC236}">
                <a16:creationId xmlns:a16="http://schemas.microsoft.com/office/drawing/2014/main" id="{68F883DF-3A95-AA43-B7EB-D09773737DAF}"/>
              </a:ext>
            </a:extLst>
          </p:cNvPr>
          <p:cNvSpPr>
            <a:spLocks noGrp="1"/>
          </p:cNvSpPr>
          <p:nvPr>
            <p:ph type="title"/>
          </p:nvPr>
        </p:nvSpPr>
        <p:spPr/>
        <p:txBody>
          <a:bodyPr/>
          <a:lstStyle/>
          <a:p>
            <a:endParaRPr lang="en-US" altLang="en-US"/>
          </a:p>
        </p:txBody>
      </p:sp>
      <p:sp>
        <p:nvSpPr>
          <p:cNvPr id="47106" name="Content Placeholder 2">
            <a:extLst>
              <a:ext uri="{FF2B5EF4-FFF2-40B4-BE49-F238E27FC236}">
                <a16:creationId xmlns:a16="http://schemas.microsoft.com/office/drawing/2014/main" id="{C4BDF880-7490-CF4D-8B62-4871B5A8A4C2}"/>
              </a:ext>
            </a:extLst>
          </p:cNvPr>
          <p:cNvSpPr>
            <a:spLocks noGrp="1"/>
          </p:cNvSpPr>
          <p:nvPr>
            <p:ph idx="1"/>
          </p:nvPr>
        </p:nvSpPr>
        <p:spPr/>
        <p:txBody>
          <a:bodyPr/>
          <a:lstStyle/>
          <a:p>
            <a:r>
              <a:rPr lang="en-US" altLang="en-US"/>
              <a:t>Complementary base pairing requires the DNA strands run in  opposite directions with respect to 5’ and 3’ ends.  (Antiparallel strands)</a:t>
            </a:r>
          </a:p>
          <a:p>
            <a:r>
              <a:rPr lang="en-US" altLang="en-US"/>
              <a:t>Complementary base pairing is only possible with a slight twist to each successive base pair.  The twisting to accommodate pairing, creates the helical molecule.</a:t>
            </a:r>
          </a:p>
        </p:txBody>
      </p:sp>
    </p:spTree>
    <p:extLst>
      <p:ext uri="{BB962C8B-B14F-4D97-AF65-F5344CB8AC3E}">
        <p14:creationId xmlns:p14="http://schemas.microsoft.com/office/powerpoint/2010/main" val="1552425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a:extLst>
              <a:ext uri="{FF2B5EF4-FFF2-40B4-BE49-F238E27FC236}">
                <a16:creationId xmlns:a16="http://schemas.microsoft.com/office/drawing/2014/main" id="{3B326012-7E8D-3E41-8964-758A5FB9E1A8}"/>
              </a:ext>
            </a:extLst>
          </p:cNvPr>
          <p:cNvSpPr>
            <a:spLocks noGrp="1"/>
          </p:cNvSpPr>
          <p:nvPr>
            <p:ph type="title"/>
          </p:nvPr>
        </p:nvSpPr>
        <p:spPr/>
        <p:txBody>
          <a:bodyPr rtlCol="0">
            <a:normAutofit fontScale="90000"/>
          </a:bodyPr>
          <a:lstStyle/>
          <a:p>
            <a:pPr>
              <a:defRPr/>
            </a:pPr>
            <a:r>
              <a:rPr lang="en-US">
                <a:ea typeface="+mj-ea"/>
                <a:cs typeface="+mj-cs"/>
              </a:rPr>
              <a:t>(How do we know)?  Determining DNA structure…</a:t>
            </a:r>
          </a:p>
        </p:txBody>
      </p:sp>
      <p:sp>
        <p:nvSpPr>
          <p:cNvPr id="60418" name="Content Placeholder 2">
            <a:extLst>
              <a:ext uri="{FF2B5EF4-FFF2-40B4-BE49-F238E27FC236}">
                <a16:creationId xmlns:a16="http://schemas.microsoft.com/office/drawing/2014/main" id="{1181592A-2BEA-F347-B1E7-6A270CDDA8DE}"/>
              </a:ext>
            </a:extLst>
          </p:cNvPr>
          <p:cNvSpPr>
            <a:spLocks noGrp="1"/>
          </p:cNvSpPr>
          <p:nvPr>
            <p:ph idx="1"/>
          </p:nvPr>
        </p:nvSpPr>
        <p:spPr/>
        <p:txBody>
          <a:bodyPr rtlCol="0">
            <a:normAutofit fontScale="92500" lnSpcReduction="20000"/>
          </a:bodyPr>
          <a:lstStyle/>
          <a:p>
            <a:pPr>
              <a:defRPr/>
            </a:pPr>
            <a:r>
              <a:rPr lang="en-US" dirty="0">
                <a:ea typeface="+mn-ea"/>
                <a:cs typeface="+mn-cs"/>
              </a:rPr>
              <a:t>Double helix is 63 years old!! (knowledge of DNA structure)  Published April 25</a:t>
            </a:r>
            <a:r>
              <a:rPr lang="en-US" baseline="30000" dirty="0">
                <a:ea typeface="+mn-ea"/>
                <a:cs typeface="+mn-cs"/>
              </a:rPr>
              <a:t>th</a:t>
            </a:r>
            <a:r>
              <a:rPr lang="en-US" dirty="0">
                <a:ea typeface="+mn-ea"/>
                <a:cs typeface="+mn-cs"/>
              </a:rPr>
              <a:t>, 1953.</a:t>
            </a:r>
          </a:p>
          <a:p>
            <a:pPr marL="0" indent="0">
              <a:buFont typeface="Arial" panose="020B0604020202020204" pitchFamily="34" charset="0"/>
              <a:buNone/>
              <a:defRPr/>
            </a:pPr>
            <a:endParaRPr lang="en-US" dirty="0">
              <a:ea typeface="+mn-ea"/>
              <a:cs typeface="+mn-cs"/>
            </a:endParaRPr>
          </a:p>
          <a:p>
            <a:pPr marL="0" indent="0">
              <a:buFont typeface="Arial" panose="020B0604020202020204" pitchFamily="34" charset="0"/>
              <a:buNone/>
              <a:defRPr/>
            </a:pPr>
            <a:r>
              <a:rPr lang="en-US" b="1" dirty="0">
                <a:ea typeface="+mn-ea"/>
                <a:cs typeface="+mn-cs"/>
              </a:rPr>
              <a:t>Watson JD. Crick FHC. A structure for </a:t>
            </a:r>
            <a:r>
              <a:rPr lang="en-US" b="1" dirty="0" err="1">
                <a:ea typeface="+mn-ea"/>
                <a:cs typeface="+mn-cs"/>
              </a:rPr>
              <a:t>deoxyribose</a:t>
            </a:r>
            <a:r>
              <a:rPr lang="en-US" b="1" dirty="0">
                <a:ea typeface="+mn-ea"/>
                <a:cs typeface="+mn-cs"/>
              </a:rPr>
              <a:t> nucleic acid. 1953; </a:t>
            </a:r>
            <a:r>
              <a:rPr lang="en-US" b="1" i="1" dirty="0">
                <a:ea typeface="+mn-ea"/>
                <a:cs typeface="+mn-cs"/>
              </a:rPr>
              <a:t>Nature</a:t>
            </a:r>
            <a:r>
              <a:rPr lang="en-US" b="1" dirty="0">
                <a:ea typeface="+mn-ea"/>
                <a:cs typeface="+mn-cs"/>
              </a:rPr>
              <a:t> 171:737-8.</a:t>
            </a:r>
            <a:endParaRPr lang="en-US" dirty="0">
              <a:ea typeface="+mn-ea"/>
              <a:cs typeface="+mn-cs"/>
            </a:endParaRPr>
          </a:p>
          <a:p>
            <a:pPr marL="0" indent="0">
              <a:buFont typeface="Arial" panose="020B0604020202020204" pitchFamily="34" charset="0"/>
              <a:buNone/>
              <a:defRPr/>
            </a:pPr>
            <a:r>
              <a:rPr lang="en-US" dirty="0">
                <a:ea typeface="+mn-ea"/>
                <a:cs typeface="+mn-cs"/>
              </a:rPr>
              <a:t> 	</a:t>
            </a:r>
          </a:p>
          <a:p>
            <a:pPr marL="0" indent="0">
              <a:buFont typeface="Arial" panose="020B0604020202020204" pitchFamily="34" charset="0"/>
              <a:buNone/>
              <a:defRPr/>
            </a:pPr>
            <a:endParaRPr lang="en-US" dirty="0">
              <a:ea typeface="+mn-ea"/>
              <a:cs typeface="+mn-cs"/>
            </a:endParaRPr>
          </a:p>
          <a:p>
            <a:pPr>
              <a:defRPr/>
            </a:pPr>
            <a:endParaRPr lang="en-US" dirty="0">
              <a:ea typeface="+mn-ea"/>
              <a:cs typeface="+mn-cs"/>
            </a:endParaRPr>
          </a:p>
          <a:p>
            <a:pPr lvl="1">
              <a:defRPr/>
            </a:pPr>
            <a:r>
              <a:rPr lang="en-US" dirty="0">
                <a:ea typeface="+mn-ea"/>
              </a:rPr>
              <a:t>Watson and Crick got most of the glory…but the discovery of the structure was a very much a group effort.</a:t>
            </a:r>
          </a:p>
        </p:txBody>
      </p:sp>
    </p:spTree>
    <p:extLst>
      <p:ext uri="{BB962C8B-B14F-4D97-AF65-F5344CB8AC3E}">
        <p14:creationId xmlns:p14="http://schemas.microsoft.com/office/powerpoint/2010/main" val="35281756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a:extLst>
              <a:ext uri="{FF2B5EF4-FFF2-40B4-BE49-F238E27FC236}">
                <a16:creationId xmlns:a16="http://schemas.microsoft.com/office/drawing/2014/main" id="{DA960556-E814-F34C-810D-D2AC8E5F1EA6}"/>
              </a:ext>
            </a:extLst>
          </p:cNvPr>
          <p:cNvSpPr>
            <a:spLocks noGrp="1"/>
          </p:cNvSpPr>
          <p:nvPr>
            <p:ph type="title"/>
          </p:nvPr>
        </p:nvSpPr>
        <p:spPr/>
        <p:txBody>
          <a:bodyPr/>
          <a:lstStyle/>
          <a:p>
            <a:r>
              <a:rPr lang="en-US" altLang="en-US"/>
              <a:t>It began with biochemical studies…</a:t>
            </a:r>
          </a:p>
        </p:txBody>
      </p:sp>
      <p:sp>
        <p:nvSpPr>
          <p:cNvPr id="49154" name="Content Placeholder 2">
            <a:extLst>
              <a:ext uri="{FF2B5EF4-FFF2-40B4-BE49-F238E27FC236}">
                <a16:creationId xmlns:a16="http://schemas.microsoft.com/office/drawing/2014/main" id="{3E5359FF-F27A-8B4B-9817-6E17AD2AC522}"/>
              </a:ext>
            </a:extLst>
          </p:cNvPr>
          <p:cNvSpPr>
            <a:spLocks noGrp="1"/>
          </p:cNvSpPr>
          <p:nvPr>
            <p:ph idx="1"/>
          </p:nvPr>
        </p:nvSpPr>
        <p:spPr/>
        <p:txBody>
          <a:bodyPr/>
          <a:lstStyle/>
          <a:p>
            <a:r>
              <a:rPr lang="en-US" altLang="en-US"/>
              <a:t>Erwin Chargaff—studied DNA by base composition.</a:t>
            </a:r>
          </a:p>
          <a:p>
            <a:endParaRPr lang="en-US" altLang="en-US"/>
          </a:p>
          <a:p>
            <a:pPr lvl="1"/>
            <a:r>
              <a:rPr lang="en-US" altLang="en-US"/>
              <a:t>Noted roughly equal concentrations of:</a:t>
            </a:r>
          </a:p>
          <a:p>
            <a:pPr lvl="2"/>
            <a:r>
              <a:rPr lang="en-US" altLang="en-US"/>
              <a:t>Purines and Pyrimidines</a:t>
            </a:r>
          </a:p>
          <a:p>
            <a:pPr lvl="2"/>
            <a:r>
              <a:rPr lang="en-US" altLang="en-US"/>
              <a:t>Specifically:  [A] = [T] 	and [C] =[G]</a:t>
            </a:r>
          </a:p>
          <a:p>
            <a:pPr lvl="2">
              <a:buFont typeface="Arial" panose="020B0604020202020204" pitchFamily="34" charset="0"/>
              <a:buNone/>
            </a:pPr>
            <a:r>
              <a:rPr lang="en-US" altLang="en-US"/>
              <a:t>				</a:t>
            </a:r>
          </a:p>
        </p:txBody>
      </p:sp>
    </p:spTree>
    <p:extLst>
      <p:ext uri="{BB962C8B-B14F-4D97-AF65-F5344CB8AC3E}">
        <p14:creationId xmlns:p14="http://schemas.microsoft.com/office/powerpoint/2010/main" val="38996030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ext Box 10">
            <a:extLst>
              <a:ext uri="{FF2B5EF4-FFF2-40B4-BE49-F238E27FC236}">
                <a16:creationId xmlns:a16="http://schemas.microsoft.com/office/drawing/2014/main" id="{EEB2DDBE-2575-2F4C-9C08-A6FD473C5292}"/>
              </a:ext>
            </a:extLst>
          </p:cNvPr>
          <p:cNvSpPr txBox="1">
            <a:spLocks noChangeArrowheads="1"/>
          </p:cNvSpPr>
          <p:nvPr/>
        </p:nvSpPr>
        <p:spPr bwMode="auto">
          <a:xfrm>
            <a:off x="5772150" y="5722938"/>
            <a:ext cx="222885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30861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FontTx/>
              <a:buNone/>
            </a:pPr>
            <a:r>
              <a:rPr lang="en-US" altLang="en-US" sz="900" b="1">
                <a:solidFill>
                  <a:srgbClr val="D53D21"/>
                </a:solidFill>
                <a:latin typeface="Arial" panose="020B0604020202020204" pitchFamily="34" charset="0"/>
              </a:rPr>
              <a:t>Table 10.3</a:t>
            </a:r>
          </a:p>
        </p:txBody>
      </p:sp>
      <p:pic>
        <p:nvPicPr>
          <p:cNvPr id="50178" name="Picture 11">
            <a:extLst>
              <a:ext uri="{FF2B5EF4-FFF2-40B4-BE49-F238E27FC236}">
                <a16:creationId xmlns:a16="http://schemas.microsoft.com/office/drawing/2014/main" id="{40B828FC-0D1F-B143-B2D0-C25ABFEAB2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5179"/>
          <a:stretch>
            <a:fillRect/>
          </a:stretch>
        </p:blipFill>
        <p:spPr bwMode="auto">
          <a:xfrm>
            <a:off x="1085850" y="1428750"/>
            <a:ext cx="6399213" cy="398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Oval 3">
            <a:extLst>
              <a:ext uri="{FF2B5EF4-FFF2-40B4-BE49-F238E27FC236}">
                <a16:creationId xmlns:a16="http://schemas.microsoft.com/office/drawing/2014/main" id="{C420548C-39DA-184B-835E-FAA6B1BD1811}"/>
              </a:ext>
            </a:extLst>
          </p:cNvPr>
          <p:cNvSpPr/>
          <p:nvPr/>
        </p:nvSpPr>
        <p:spPr>
          <a:xfrm>
            <a:off x="2562225" y="2332038"/>
            <a:ext cx="1384300" cy="123666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Oval 4">
            <a:extLst>
              <a:ext uri="{FF2B5EF4-FFF2-40B4-BE49-F238E27FC236}">
                <a16:creationId xmlns:a16="http://schemas.microsoft.com/office/drawing/2014/main" id="{7E1D631A-DAC2-7B44-9C9F-979A007C7ED6}"/>
              </a:ext>
            </a:extLst>
          </p:cNvPr>
          <p:cNvSpPr/>
          <p:nvPr/>
        </p:nvSpPr>
        <p:spPr>
          <a:xfrm>
            <a:off x="3946525" y="2332038"/>
            <a:ext cx="1346200" cy="133667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0181" name="TextBox 5">
            <a:extLst>
              <a:ext uri="{FF2B5EF4-FFF2-40B4-BE49-F238E27FC236}">
                <a16:creationId xmlns:a16="http://schemas.microsoft.com/office/drawing/2014/main" id="{E96E6647-6241-5B44-A7D3-6149525715AF}"/>
              </a:ext>
            </a:extLst>
          </p:cNvPr>
          <p:cNvSpPr txBox="1">
            <a:spLocks noChangeArrowheads="1"/>
          </p:cNvSpPr>
          <p:nvPr/>
        </p:nvSpPr>
        <p:spPr bwMode="auto">
          <a:xfrm>
            <a:off x="5029200" y="4972050"/>
            <a:ext cx="18859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a:latin typeface="Arial" panose="020B0604020202020204" pitchFamily="34" charset="0"/>
              </a:rPr>
              <a:t>(purines=pyrimidines)</a:t>
            </a:r>
          </a:p>
        </p:txBody>
      </p:sp>
      <p:sp>
        <p:nvSpPr>
          <p:cNvPr id="31750" name="TextBox 6">
            <a:extLst>
              <a:ext uri="{FF2B5EF4-FFF2-40B4-BE49-F238E27FC236}">
                <a16:creationId xmlns:a16="http://schemas.microsoft.com/office/drawing/2014/main" id="{5019C0ED-A822-5B4B-B8FE-20DFC2B38306}"/>
              </a:ext>
            </a:extLst>
          </p:cNvPr>
          <p:cNvSpPr txBox="1">
            <a:spLocks noChangeArrowheads="1"/>
          </p:cNvSpPr>
          <p:nvPr/>
        </p:nvSpPr>
        <p:spPr bwMode="auto">
          <a:xfrm>
            <a:off x="6686550" y="4972050"/>
            <a:ext cx="1314450" cy="254000"/>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050" b="1">
                <a:ea typeface="MS PGothic" charset="0"/>
                <a:cs typeface="MS PGothic" charset="0"/>
              </a:rPr>
              <a:t>(A+T not = G +C)</a:t>
            </a:r>
          </a:p>
        </p:txBody>
      </p:sp>
      <p:sp>
        <p:nvSpPr>
          <p:cNvPr id="8" name="Oval 7">
            <a:extLst>
              <a:ext uri="{FF2B5EF4-FFF2-40B4-BE49-F238E27FC236}">
                <a16:creationId xmlns:a16="http://schemas.microsoft.com/office/drawing/2014/main" id="{0C834BF0-B874-FD44-8937-10C66D0B13E6}"/>
              </a:ext>
            </a:extLst>
          </p:cNvPr>
          <p:cNvSpPr/>
          <p:nvPr/>
        </p:nvSpPr>
        <p:spPr>
          <a:xfrm>
            <a:off x="5213350" y="3683000"/>
            <a:ext cx="1347788" cy="133667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0383583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a:extLst>
              <a:ext uri="{FF2B5EF4-FFF2-40B4-BE49-F238E27FC236}">
                <a16:creationId xmlns:a16="http://schemas.microsoft.com/office/drawing/2014/main" id="{C10215E9-1E42-EA4D-80A8-3F1F14E54A85}"/>
              </a:ext>
            </a:extLst>
          </p:cNvPr>
          <p:cNvSpPr>
            <a:spLocks noGrp="1"/>
          </p:cNvSpPr>
          <p:nvPr>
            <p:ph type="title"/>
          </p:nvPr>
        </p:nvSpPr>
        <p:spPr/>
        <p:txBody>
          <a:bodyPr/>
          <a:lstStyle/>
          <a:p>
            <a:endParaRPr lang="en-US" altLang="en-US"/>
          </a:p>
        </p:txBody>
      </p:sp>
      <p:sp>
        <p:nvSpPr>
          <p:cNvPr id="52226" name="Content Placeholder 2">
            <a:extLst>
              <a:ext uri="{FF2B5EF4-FFF2-40B4-BE49-F238E27FC236}">
                <a16:creationId xmlns:a16="http://schemas.microsoft.com/office/drawing/2014/main" id="{7BAFE57F-4F57-CE4E-876B-1CA16FE4498E}"/>
              </a:ext>
            </a:extLst>
          </p:cNvPr>
          <p:cNvSpPr>
            <a:spLocks noGrp="1"/>
          </p:cNvSpPr>
          <p:nvPr>
            <p:ph idx="1"/>
          </p:nvPr>
        </p:nvSpPr>
        <p:spPr/>
        <p:txBody>
          <a:bodyPr/>
          <a:lstStyle/>
          <a:p>
            <a:pPr lvl="1">
              <a:buFont typeface="Arial" panose="020B0604020202020204" pitchFamily="34" charset="0"/>
              <a:buNone/>
            </a:pPr>
            <a:r>
              <a:rPr lang="en-US" altLang="en-US"/>
              <a:t>Suggested 1:1 interactions of specific bases.</a:t>
            </a:r>
          </a:p>
          <a:p>
            <a:pPr lvl="1">
              <a:buFont typeface="Arial" panose="020B0604020202020204" pitchFamily="34" charset="0"/>
              <a:buNone/>
            </a:pPr>
            <a:r>
              <a:rPr lang="en-US" altLang="en-US"/>
              <a:t>	A-T 	and  G-C</a:t>
            </a:r>
          </a:p>
          <a:p>
            <a:pPr lvl="1">
              <a:buFont typeface="Arial" panose="020B0604020202020204" pitchFamily="34" charset="0"/>
              <a:buNone/>
            </a:pPr>
            <a:endParaRPr lang="en-US" altLang="en-US"/>
          </a:p>
          <a:p>
            <a:pPr lvl="1">
              <a:buFont typeface="Arial" panose="020B0604020202020204" pitchFamily="34" charset="0"/>
              <a:buNone/>
            </a:pPr>
            <a:r>
              <a:rPr lang="en-US" altLang="en-US"/>
              <a:t>Eventually this biochemical ratio supported the specific A-T and G-C  base-pairing scheme which facilitates the interaction of 2 DNA strands.  </a:t>
            </a:r>
          </a:p>
          <a:p>
            <a:pPr lvl="1">
              <a:buFont typeface="Arial" panose="020B0604020202020204" pitchFamily="34" charset="0"/>
              <a:buNone/>
            </a:pPr>
            <a:endParaRPr lang="en-US" altLang="en-US"/>
          </a:p>
          <a:p>
            <a:pPr lvl="1">
              <a:buFont typeface="Arial" panose="020B0604020202020204" pitchFamily="34" charset="0"/>
              <a:buNone/>
            </a:pPr>
            <a:endParaRPr lang="en-US" altLang="en-US"/>
          </a:p>
        </p:txBody>
      </p:sp>
    </p:spTree>
    <p:extLst>
      <p:ext uri="{BB962C8B-B14F-4D97-AF65-F5344CB8AC3E}">
        <p14:creationId xmlns:p14="http://schemas.microsoft.com/office/powerpoint/2010/main" val="11051866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a:extLst>
              <a:ext uri="{FF2B5EF4-FFF2-40B4-BE49-F238E27FC236}">
                <a16:creationId xmlns:a16="http://schemas.microsoft.com/office/drawing/2014/main" id="{DA15C7D7-F5A4-2B42-9CC9-89065B01A695}"/>
              </a:ext>
            </a:extLst>
          </p:cNvPr>
          <p:cNvSpPr>
            <a:spLocks noGrp="1"/>
          </p:cNvSpPr>
          <p:nvPr>
            <p:ph type="title"/>
          </p:nvPr>
        </p:nvSpPr>
        <p:spPr/>
        <p:txBody>
          <a:bodyPr/>
          <a:lstStyle/>
          <a:p>
            <a:endParaRPr lang="en-US" altLang="en-US"/>
          </a:p>
        </p:txBody>
      </p:sp>
      <p:sp>
        <p:nvSpPr>
          <p:cNvPr id="53250" name="Content Placeholder 2">
            <a:extLst>
              <a:ext uri="{FF2B5EF4-FFF2-40B4-BE49-F238E27FC236}">
                <a16:creationId xmlns:a16="http://schemas.microsoft.com/office/drawing/2014/main" id="{DA71BA3A-F13F-DB4E-B975-96A7612FAA3E}"/>
              </a:ext>
            </a:extLst>
          </p:cNvPr>
          <p:cNvSpPr>
            <a:spLocks noGrp="1"/>
          </p:cNvSpPr>
          <p:nvPr>
            <p:ph idx="1"/>
          </p:nvPr>
        </p:nvSpPr>
        <p:spPr/>
        <p:txBody>
          <a:bodyPr/>
          <a:lstStyle/>
          <a:p>
            <a:pPr marL="257175" lvl="1" indent="-257175"/>
            <a:r>
              <a:rPr lang="en-US" altLang="en-US"/>
              <a:t>Interestingly---different species have different base compositions---Some are more A/T rich  some are more G/C rich.</a:t>
            </a:r>
          </a:p>
          <a:p>
            <a:pPr marL="257175" lvl="1" indent="-257175"/>
            <a:endParaRPr lang="en-US" altLang="en-US"/>
          </a:p>
          <a:p>
            <a:pPr marL="257175" lvl="1" indent="-257175"/>
            <a:r>
              <a:rPr lang="en-US" altLang="en-US"/>
              <a:t>Humans have more A-T base-pairs than G-C base pairs.</a:t>
            </a:r>
          </a:p>
          <a:p>
            <a:pPr marL="257175" lvl="1" indent="-257175"/>
            <a:r>
              <a:rPr lang="en-US" altLang="en-US"/>
              <a:t>A bacterial species—</a:t>
            </a:r>
            <a:r>
              <a:rPr lang="en-US" altLang="en-US" i="1"/>
              <a:t>Sarcinia lutea </a:t>
            </a:r>
            <a:r>
              <a:rPr lang="en-US" altLang="en-US"/>
              <a:t>has more G-C than A-T base pairs.</a:t>
            </a:r>
          </a:p>
          <a:p>
            <a:endParaRPr lang="en-US" altLang="en-US"/>
          </a:p>
        </p:txBody>
      </p:sp>
    </p:spTree>
    <p:extLst>
      <p:ext uri="{BB962C8B-B14F-4D97-AF65-F5344CB8AC3E}">
        <p14:creationId xmlns:p14="http://schemas.microsoft.com/office/powerpoint/2010/main" val="3770292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03856-78C7-DE4F-8233-F9C1AF03D90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F0F1423-066A-6042-B5A6-F1454E10F9F2}"/>
              </a:ext>
            </a:extLst>
          </p:cNvPr>
          <p:cNvSpPr>
            <a:spLocks noGrp="1"/>
          </p:cNvSpPr>
          <p:nvPr>
            <p:ph idx="1"/>
          </p:nvPr>
        </p:nvSpPr>
        <p:spPr/>
        <p:txBody>
          <a:bodyPr/>
          <a:lstStyle/>
          <a:p>
            <a:r>
              <a:rPr lang="en-US" dirty="0"/>
              <a:t>Exam 3 will be proctored by Dr. </a:t>
            </a:r>
            <a:r>
              <a:rPr lang="en-US" dirty="0" err="1"/>
              <a:t>Lepp</a:t>
            </a:r>
            <a:r>
              <a:rPr lang="en-US" dirty="0"/>
              <a:t> or Dr. Halloran Friday. </a:t>
            </a:r>
          </a:p>
          <a:p>
            <a:r>
              <a:rPr lang="en-US" dirty="0"/>
              <a:t>Please be helpful if they have questions.</a:t>
            </a:r>
          </a:p>
          <a:p>
            <a:endParaRPr lang="en-US" dirty="0"/>
          </a:p>
          <a:p>
            <a:r>
              <a:rPr lang="en-US" dirty="0"/>
              <a:t> No class Monday (I’m out of town)—so no class/lab next week!  No lecture online.  Just a day off. </a:t>
            </a:r>
            <a:r>
              <a:rPr lang="en-US" dirty="0">
                <a:sym typeface="Wingdings" pitchFamily="2" charset="2"/>
              </a:rPr>
              <a:t></a:t>
            </a:r>
            <a:endParaRPr lang="en-US" dirty="0"/>
          </a:p>
          <a:p>
            <a:endParaRPr lang="en-US" dirty="0"/>
          </a:p>
        </p:txBody>
      </p:sp>
    </p:spTree>
    <p:extLst>
      <p:ext uri="{BB962C8B-B14F-4D97-AF65-F5344CB8AC3E}">
        <p14:creationId xmlns:p14="http://schemas.microsoft.com/office/powerpoint/2010/main" val="12285034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ext Box 10">
            <a:extLst>
              <a:ext uri="{FF2B5EF4-FFF2-40B4-BE49-F238E27FC236}">
                <a16:creationId xmlns:a16="http://schemas.microsoft.com/office/drawing/2014/main" id="{0F7105E6-1D76-F645-83D0-B48A424B8C6E}"/>
              </a:ext>
            </a:extLst>
          </p:cNvPr>
          <p:cNvSpPr txBox="1">
            <a:spLocks noChangeArrowheads="1"/>
          </p:cNvSpPr>
          <p:nvPr/>
        </p:nvSpPr>
        <p:spPr bwMode="auto">
          <a:xfrm>
            <a:off x="5772150" y="5722938"/>
            <a:ext cx="222885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30861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FontTx/>
              <a:buNone/>
            </a:pPr>
            <a:r>
              <a:rPr lang="en-US" altLang="en-US" sz="900" b="1">
                <a:solidFill>
                  <a:srgbClr val="D53D21"/>
                </a:solidFill>
                <a:latin typeface="Arial" panose="020B0604020202020204" pitchFamily="34" charset="0"/>
              </a:rPr>
              <a:t>Table 10.3</a:t>
            </a:r>
          </a:p>
        </p:txBody>
      </p:sp>
      <p:pic>
        <p:nvPicPr>
          <p:cNvPr id="54274" name="Picture 11">
            <a:extLst>
              <a:ext uri="{FF2B5EF4-FFF2-40B4-BE49-F238E27FC236}">
                <a16:creationId xmlns:a16="http://schemas.microsoft.com/office/drawing/2014/main" id="{5DE2ECE6-FA59-2640-8C24-F8B4265914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5179"/>
          <a:stretch>
            <a:fillRect/>
          </a:stretch>
        </p:blipFill>
        <p:spPr bwMode="auto">
          <a:xfrm>
            <a:off x="1085850" y="1428750"/>
            <a:ext cx="6399213" cy="398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Oval 3">
            <a:extLst>
              <a:ext uri="{FF2B5EF4-FFF2-40B4-BE49-F238E27FC236}">
                <a16:creationId xmlns:a16="http://schemas.microsoft.com/office/drawing/2014/main" id="{2381117F-96CD-C349-A777-6996B9653A62}"/>
              </a:ext>
            </a:extLst>
          </p:cNvPr>
          <p:cNvSpPr/>
          <p:nvPr/>
        </p:nvSpPr>
        <p:spPr>
          <a:xfrm>
            <a:off x="2686050" y="3314700"/>
            <a:ext cx="1143000" cy="17145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Oval 4">
            <a:extLst>
              <a:ext uri="{FF2B5EF4-FFF2-40B4-BE49-F238E27FC236}">
                <a16:creationId xmlns:a16="http://schemas.microsoft.com/office/drawing/2014/main" id="{E0FB46A5-AC36-8E49-8423-647CD3BCD03A}"/>
              </a:ext>
            </a:extLst>
          </p:cNvPr>
          <p:cNvSpPr/>
          <p:nvPr/>
        </p:nvSpPr>
        <p:spPr>
          <a:xfrm>
            <a:off x="4057650" y="3314700"/>
            <a:ext cx="1143000" cy="17145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277" name="TextBox 5">
            <a:extLst>
              <a:ext uri="{FF2B5EF4-FFF2-40B4-BE49-F238E27FC236}">
                <a16:creationId xmlns:a16="http://schemas.microsoft.com/office/drawing/2014/main" id="{869FC25E-55B4-1A47-A437-DD017D9B820F}"/>
              </a:ext>
            </a:extLst>
          </p:cNvPr>
          <p:cNvSpPr txBox="1">
            <a:spLocks noChangeArrowheads="1"/>
          </p:cNvSpPr>
          <p:nvPr/>
        </p:nvSpPr>
        <p:spPr bwMode="auto">
          <a:xfrm>
            <a:off x="5029200" y="4972050"/>
            <a:ext cx="18859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200">
                <a:latin typeface="Arial" panose="020B0604020202020204" pitchFamily="34" charset="0"/>
              </a:rPr>
              <a:t>(purines=pyrimidines)</a:t>
            </a:r>
          </a:p>
        </p:txBody>
      </p:sp>
      <p:sp>
        <p:nvSpPr>
          <p:cNvPr id="31750" name="TextBox 6">
            <a:extLst>
              <a:ext uri="{FF2B5EF4-FFF2-40B4-BE49-F238E27FC236}">
                <a16:creationId xmlns:a16="http://schemas.microsoft.com/office/drawing/2014/main" id="{E5FA5041-514A-0245-9E47-18BA8C24DA69}"/>
              </a:ext>
            </a:extLst>
          </p:cNvPr>
          <p:cNvSpPr txBox="1">
            <a:spLocks noChangeArrowheads="1"/>
          </p:cNvSpPr>
          <p:nvPr/>
        </p:nvSpPr>
        <p:spPr bwMode="auto">
          <a:xfrm>
            <a:off x="6686550" y="4972050"/>
            <a:ext cx="1314450" cy="254000"/>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050" b="1">
                <a:ea typeface="MS PGothic" charset="0"/>
                <a:cs typeface="MS PGothic" charset="0"/>
              </a:rPr>
              <a:t>(A+T not = G +C)</a:t>
            </a:r>
          </a:p>
        </p:txBody>
      </p:sp>
      <p:sp>
        <p:nvSpPr>
          <p:cNvPr id="8" name="Oval 7">
            <a:extLst>
              <a:ext uri="{FF2B5EF4-FFF2-40B4-BE49-F238E27FC236}">
                <a16:creationId xmlns:a16="http://schemas.microsoft.com/office/drawing/2014/main" id="{C45CEEB2-05CD-F74C-8B81-520E3A285D63}"/>
              </a:ext>
            </a:extLst>
          </p:cNvPr>
          <p:cNvSpPr/>
          <p:nvPr/>
        </p:nvSpPr>
        <p:spPr>
          <a:xfrm>
            <a:off x="6342063" y="4152900"/>
            <a:ext cx="1143000" cy="17145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 name="Straight Arrow Connector 2">
            <a:extLst>
              <a:ext uri="{FF2B5EF4-FFF2-40B4-BE49-F238E27FC236}">
                <a16:creationId xmlns:a16="http://schemas.microsoft.com/office/drawing/2014/main" id="{169701D4-8239-ED46-9829-E882B8C46EB4}"/>
              </a:ext>
            </a:extLst>
          </p:cNvPr>
          <p:cNvCxnSpPr/>
          <p:nvPr/>
        </p:nvCxnSpPr>
        <p:spPr>
          <a:xfrm>
            <a:off x="3937000" y="3486150"/>
            <a:ext cx="2289175" cy="66675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1" name="Oval 10">
            <a:extLst>
              <a:ext uri="{FF2B5EF4-FFF2-40B4-BE49-F238E27FC236}">
                <a16:creationId xmlns:a16="http://schemas.microsoft.com/office/drawing/2014/main" id="{848BE8D9-683F-5C4A-83DB-66B5CB8C6643}"/>
              </a:ext>
            </a:extLst>
          </p:cNvPr>
          <p:cNvSpPr/>
          <p:nvPr/>
        </p:nvSpPr>
        <p:spPr>
          <a:xfrm>
            <a:off x="6380163" y="4587875"/>
            <a:ext cx="1143000" cy="17145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2274200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B14EE2DD-C144-634D-8B16-5D1722ACA063}"/>
              </a:ext>
            </a:extLst>
          </p:cNvPr>
          <p:cNvSpPr>
            <a:spLocks noGrp="1"/>
          </p:cNvSpPr>
          <p:nvPr>
            <p:ph type="title" idx="4294967295"/>
          </p:nvPr>
        </p:nvSpPr>
        <p:spPr/>
        <p:txBody>
          <a:bodyPr/>
          <a:lstStyle/>
          <a:p>
            <a:pPr eaLnBrk="1" hangingPunct="1"/>
            <a:r>
              <a:rPr lang="en-US" altLang="en-US" dirty="0"/>
              <a:t>Where were we? </a:t>
            </a:r>
          </a:p>
        </p:txBody>
      </p:sp>
      <p:sp>
        <p:nvSpPr>
          <p:cNvPr id="32770" name="Content Placeholder 2">
            <a:extLst>
              <a:ext uri="{FF2B5EF4-FFF2-40B4-BE49-F238E27FC236}">
                <a16:creationId xmlns:a16="http://schemas.microsoft.com/office/drawing/2014/main" id="{D0163BC7-7DF1-3C4F-B916-C9E74DA3A8DD}"/>
              </a:ext>
            </a:extLst>
          </p:cNvPr>
          <p:cNvSpPr>
            <a:spLocks noGrp="1"/>
          </p:cNvSpPr>
          <p:nvPr>
            <p:ph idx="4294967295"/>
          </p:nvPr>
        </p:nvSpPr>
        <p:spPr/>
        <p:txBody>
          <a:bodyPr/>
          <a:lstStyle/>
          <a:p>
            <a:pPr eaLnBrk="1" hangingPunct="1"/>
            <a:r>
              <a:rPr lang="en-US" altLang="en-US" dirty="0"/>
              <a:t>Hopefully you’ve practiced some 3 point mapping and tried text problems? </a:t>
            </a:r>
          </a:p>
          <a:p>
            <a:pPr eaLnBrk="1" hangingPunct="1"/>
            <a:r>
              <a:rPr lang="en-US" altLang="en-US" dirty="0"/>
              <a:t>Questions?</a:t>
            </a:r>
          </a:p>
          <a:p>
            <a:pPr eaLnBrk="1" hangingPunct="1"/>
            <a:endParaRPr lang="en-US" altLang="en-US" dirty="0"/>
          </a:p>
          <a:p>
            <a:pPr eaLnBrk="1" hangingPunct="1"/>
            <a:r>
              <a:rPr lang="en-US" altLang="en-US" dirty="0"/>
              <a:t>We left off with the concept of interference.</a:t>
            </a:r>
          </a:p>
        </p:txBody>
      </p:sp>
    </p:spTree>
    <p:extLst>
      <p:ext uri="{BB962C8B-B14F-4D97-AF65-F5344CB8AC3E}">
        <p14:creationId xmlns:p14="http://schemas.microsoft.com/office/powerpoint/2010/main" val="2147799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a:extLst>
              <a:ext uri="{FF2B5EF4-FFF2-40B4-BE49-F238E27FC236}">
                <a16:creationId xmlns:a16="http://schemas.microsoft.com/office/drawing/2014/main" id="{411D1813-21B6-614D-910D-6CC73EE64374}"/>
              </a:ext>
            </a:extLst>
          </p:cNvPr>
          <p:cNvSpPr>
            <a:spLocks noGrp="1"/>
          </p:cNvSpPr>
          <p:nvPr>
            <p:ph type="title" idx="4294967295"/>
          </p:nvPr>
        </p:nvSpPr>
        <p:spPr/>
        <p:txBody>
          <a:bodyPr/>
          <a:lstStyle/>
          <a:p>
            <a:pPr eaLnBrk="1" hangingPunct="1"/>
            <a:r>
              <a:rPr lang="en-US" altLang="en-US" dirty="0"/>
              <a:t>In the map of corn genes</a:t>
            </a:r>
          </a:p>
        </p:txBody>
      </p:sp>
      <p:sp>
        <p:nvSpPr>
          <p:cNvPr id="43010" name="Content Placeholder 2">
            <a:extLst>
              <a:ext uri="{FF2B5EF4-FFF2-40B4-BE49-F238E27FC236}">
                <a16:creationId xmlns:a16="http://schemas.microsoft.com/office/drawing/2014/main" id="{1D119B91-267E-514C-BEBA-0106549D76D1}"/>
              </a:ext>
            </a:extLst>
          </p:cNvPr>
          <p:cNvSpPr>
            <a:spLocks noGrp="1"/>
          </p:cNvSpPr>
          <p:nvPr>
            <p:ph idx="4294967295"/>
          </p:nvPr>
        </p:nvSpPr>
        <p:spPr>
          <a:xfrm>
            <a:off x="152400" y="1905001"/>
            <a:ext cx="8077200" cy="4287064"/>
          </a:xfrm>
        </p:spPr>
        <p:txBody>
          <a:bodyPr/>
          <a:lstStyle/>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p:txBody>
      </p:sp>
      <p:cxnSp>
        <p:nvCxnSpPr>
          <p:cNvPr id="7" name="Straight Connector 6">
            <a:extLst>
              <a:ext uri="{FF2B5EF4-FFF2-40B4-BE49-F238E27FC236}">
                <a16:creationId xmlns:a16="http://schemas.microsoft.com/office/drawing/2014/main" id="{A1A4EF02-5386-5A4F-B526-70041BB669F9}"/>
              </a:ext>
            </a:extLst>
          </p:cNvPr>
          <p:cNvCxnSpPr/>
          <p:nvPr/>
        </p:nvCxnSpPr>
        <p:spPr>
          <a:xfrm>
            <a:off x="1600200" y="3028950"/>
            <a:ext cx="48768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BDE176-DC40-4C4C-ABBE-8DA68FC632AE}"/>
              </a:ext>
            </a:extLst>
          </p:cNvPr>
          <p:cNvCxnSpPr/>
          <p:nvPr/>
        </p:nvCxnSpPr>
        <p:spPr>
          <a:xfrm rot="5400000">
            <a:off x="2143126" y="2886075"/>
            <a:ext cx="28575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66731076-2086-974E-95CF-B4098CB520F0}"/>
              </a:ext>
            </a:extLst>
          </p:cNvPr>
          <p:cNvCxnSpPr/>
          <p:nvPr/>
        </p:nvCxnSpPr>
        <p:spPr>
          <a:xfrm rot="5400000">
            <a:off x="3134519" y="2885281"/>
            <a:ext cx="2857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4224295-DF16-CA4D-AF1A-435A9253E27E}"/>
              </a:ext>
            </a:extLst>
          </p:cNvPr>
          <p:cNvCxnSpPr/>
          <p:nvPr/>
        </p:nvCxnSpPr>
        <p:spPr>
          <a:xfrm rot="5400000">
            <a:off x="5725319" y="2885281"/>
            <a:ext cx="28575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1207" name="TextBox 11">
            <a:extLst>
              <a:ext uri="{FF2B5EF4-FFF2-40B4-BE49-F238E27FC236}">
                <a16:creationId xmlns:a16="http://schemas.microsoft.com/office/drawing/2014/main" id="{827D1B22-CEFF-DB47-9433-5414DA47F5E2}"/>
              </a:ext>
            </a:extLst>
          </p:cNvPr>
          <p:cNvSpPr txBox="1">
            <a:spLocks noChangeArrowheads="1"/>
          </p:cNvSpPr>
          <p:nvPr/>
        </p:nvSpPr>
        <p:spPr bwMode="auto">
          <a:xfrm>
            <a:off x="2133600" y="2457450"/>
            <a:ext cx="457200" cy="300038"/>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defRPr/>
            </a:pPr>
            <a:r>
              <a:rPr lang="en-US" sz="1350">
                <a:latin typeface="Arial" charset="0"/>
                <a:cs typeface="Arial" charset="0"/>
              </a:rPr>
              <a:t>v</a:t>
            </a:r>
          </a:p>
        </p:txBody>
      </p:sp>
      <p:sp>
        <p:nvSpPr>
          <p:cNvPr id="51208" name="TextBox 12">
            <a:extLst>
              <a:ext uri="{FF2B5EF4-FFF2-40B4-BE49-F238E27FC236}">
                <a16:creationId xmlns:a16="http://schemas.microsoft.com/office/drawing/2014/main" id="{1876D951-40E9-FF44-B2DA-6CE922AFE71E}"/>
              </a:ext>
            </a:extLst>
          </p:cNvPr>
          <p:cNvSpPr txBox="1">
            <a:spLocks noChangeArrowheads="1"/>
          </p:cNvSpPr>
          <p:nvPr/>
        </p:nvSpPr>
        <p:spPr bwMode="auto">
          <a:xfrm>
            <a:off x="3763963" y="2400300"/>
            <a:ext cx="338137" cy="300038"/>
          </a:xfrm>
          <a:prstGeom prst="rect">
            <a:avLst/>
          </a:prstGeom>
          <a:noFill/>
          <a:ln>
            <a:noFill/>
          </a:ln>
          <a:extLst>
            <a:ext uri="{909E8E84-426E-40dd-AFC4-6F175D3DCCD1}"/>
            <a:ext uri="{91240B29-F687-4f45-9708-019B960494DF}"/>
          </a:extLst>
        </p:spPr>
        <p:txBody>
          <a:bodyPr wrap="none">
            <a:spAutoFit/>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defRPr/>
            </a:pPr>
            <a:r>
              <a:rPr lang="en-US" sz="1350">
                <a:latin typeface="Arial" charset="0"/>
                <a:cs typeface="Arial" charset="0"/>
              </a:rPr>
              <a:t>pr</a:t>
            </a:r>
          </a:p>
        </p:txBody>
      </p:sp>
      <p:sp>
        <p:nvSpPr>
          <p:cNvPr id="51209" name="TextBox 13">
            <a:extLst>
              <a:ext uri="{FF2B5EF4-FFF2-40B4-BE49-F238E27FC236}">
                <a16:creationId xmlns:a16="http://schemas.microsoft.com/office/drawing/2014/main" id="{0E322DEE-585C-294D-9B6D-B6F890748368}"/>
              </a:ext>
            </a:extLst>
          </p:cNvPr>
          <p:cNvSpPr txBox="1">
            <a:spLocks noChangeArrowheads="1"/>
          </p:cNvSpPr>
          <p:nvPr/>
        </p:nvSpPr>
        <p:spPr bwMode="auto">
          <a:xfrm>
            <a:off x="5668963" y="2408238"/>
            <a:ext cx="425450" cy="300037"/>
          </a:xfrm>
          <a:prstGeom prst="rect">
            <a:avLst/>
          </a:prstGeom>
          <a:noFill/>
          <a:ln>
            <a:noFill/>
          </a:ln>
          <a:extLst>
            <a:ext uri="{909E8E84-426E-40dd-AFC4-6F175D3DCCD1}"/>
            <a:ext uri="{91240B29-F687-4f45-9708-019B960494DF}"/>
          </a:extLst>
        </p:spPr>
        <p:txBody>
          <a:bodyPr wrap="none">
            <a:spAutoFit/>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defRPr/>
            </a:pPr>
            <a:r>
              <a:rPr lang="en-US" sz="1350">
                <a:latin typeface="Arial" charset="0"/>
                <a:cs typeface="Arial" charset="0"/>
              </a:rPr>
              <a:t>bm</a:t>
            </a:r>
          </a:p>
        </p:txBody>
      </p:sp>
      <p:sp>
        <p:nvSpPr>
          <p:cNvPr id="51210" name="TextBox 11">
            <a:extLst>
              <a:ext uri="{FF2B5EF4-FFF2-40B4-BE49-F238E27FC236}">
                <a16:creationId xmlns:a16="http://schemas.microsoft.com/office/drawing/2014/main" id="{C317D497-30E5-6246-8003-4F979A1C825D}"/>
              </a:ext>
            </a:extLst>
          </p:cNvPr>
          <p:cNvSpPr txBox="1">
            <a:spLocks noChangeArrowheads="1"/>
          </p:cNvSpPr>
          <p:nvPr/>
        </p:nvSpPr>
        <p:spPr bwMode="auto">
          <a:xfrm>
            <a:off x="2133600" y="2971800"/>
            <a:ext cx="1828800" cy="508000"/>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defRPr/>
            </a:pPr>
            <a:endParaRPr lang="en-US" sz="1350">
              <a:latin typeface="Arial" charset="0"/>
              <a:cs typeface="Arial" charset="0"/>
            </a:endParaRPr>
          </a:p>
          <a:p>
            <a:pPr eaLnBrk="1" hangingPunct="1">
              <a:defRPr/>
            </a:pPr>
            <a:r>
              <a:rPr lang="en-US" sz="1350" b="1">
                <a:latin typeface="Arial" charset="0"/>
                <a:cs typeface="Arial" charset="0"/>
              </a:rPr>
              <a:t>22.3 cM</a:t>
            </a:r>
          </a:p>
        </p:txBody>
      </p:sp>
      <p:sp>
        <p:nvSpPr>
          <p:cNvPr id="51211" name="TextBox 12">
            <a:extLst>
              <a:ext uri="{FF2B5EF4-FFF2-40B4-BE49-F238E27FC236}">
                <a16:creationId xmlns:a16="http://schemas.microsoft.com/office/drawing/2014/main" id="{EEFA83E5-4707-114C-B666-C7807E1EEA44}"/>
              </a:ext>
            </a:extLst>
          </p:cNvPr>
          <p:cNvSpPr txBox="1">
            <a:spLocks noChangeArrowheads="1"/>
          </p:cNvSpPr>
          <p:nvPr/>
        </p:nvSpPr>
        <p:spPr bwMode="auto">
          <a:xfrm>
            <a:off x="4267200" y="2971800"/>
            <a:ext cx="1828800" cy="508000"/>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defRPr/>
            </a:pPr>
            <a:endParaRPr lang="en-US" sz="1350">
              <a:latin typeface="Arial" charset="0"/>
              <a:cs typeface="Arial" charset="0"/>
            </a:endParaRPr>
          </a:p>
          <a:p>
            <a:pPr eaLnBrk="1" hangingPunct="1">
              <a:defRPr/>
            </a:pPr>
            <a:r>
              <a:rPr lang="en-US" sz="1350" b="1">
                <a:latin typeface="Arial" charset="0"/>
                <a:cs typeface="Arial" charset="0"/>
              </a:rPr>
              <a:t>43.4 cM</a:t>
            </a:r>
          </a:p>
        </p:txBody>
      </p:sp>
      <p:sp>
        <p:nvSpPr>
          <p:cNvPr id="14" name="TextBox 13">
            <a:extLst>
              <a:ext uri="{FF2B5EF4-FFF2-40B4-BE49-F238E27FC236}">
                <a16:creationId xmlns:a16="http://schemas.microsoft.com/office/drawing/2014/main" id="{CC626CBA-EA92-264B-A405-994274D80E99}"/>
              </a:ext>
            </a:extLst>
          </p:cNvPr>
          <p:cNvSpPr txBox="1">
            <a:spLocks noChangeArrowheads="1"/>
          </p:cNvSpPr>
          <p:nvPr/>
        </p:nvSpPr>
        <p:spPr bwMode="auto">
          <a:xfrm>
            <a:off x="1524000" y="3829050"/>
            <a:ext cx="5181600" cy="400110"/>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defRPr/>
            </a:pPr>
            <a:r>
              <a:rPr lang="en-US" sz="2000" dirty="0">
                <a:latin typeface="Arial" charset="0"/>
                <a:cs typeface="Arial" charset="0"/>
              </a:rPr>
              <a:t>What was the expected frequency of DCO?</a:t>
            </a:r>
          </a:p>
        </p:txBody>
      </p:sp>
      <p:sp>
        <p:nvSpPr>
          <p:cNvPr id="15" name="TextBox 14">
            <a:extLst>
              <a:ext uri="{FF2B5EF4-FFF2-40B4-BE49-F238E27FC236}">
                <a16:creationId xmlns:a16="http://schemas.microsoft.com/office/drawing/2014/main" id="{80667A89-AFB9-1B4C-B451-4D444FE78BAA}"/>
              </a:ext>
            </a:extLst>
          </p:cNvPr>
          <p:cNvSpPr txBox="1">
            <a:spLocks noChangeArrowheads="1"/>
          </p:cNvSpPr>
          <p:nvPr/>
        </p:nvSpPr>
        <p:spPr bwMode="auto">
          <a:xfrm>
            <a:off x="1752600" y="4629150"/>
            <a:ext cx="5638800" cy="1631216"/>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defRPr/>
            </a:pPr>
            <a:r>
              <a:rPr lang="en-US" sz="2000" dirty="0">
                <a:latin typeface="Arial" charset="0"/>
                <a:cs typeface="Arial" charset="0"/>
              </a:rPr>
              <a:t>(0.223)(0.434) =0.097</a:t>
            </a:r>
          </a:p>
          <a:p>
            <a:pPr eaLnBrk="1" hangingPunct="1">
              <a:defRPr/>
            </a:pPr>
            <a:endParaRPr lang="en-US" sz="2000" dirty="0">
              <a:latin typeface="Arial" charset="0"/>
              <a:cs typeface="Arial" charset="0"/>
            </a:endParaRPr>
          </a:p>
          <a:p>
            <a:pPr eaLnBrk="1" hangingPunct="1">
              <a:defRPr/>
            </a:pPr>
            <a:r>
              <a:rPr lang="en-US" sz="2000" dirty="0">
                <a:highlight>
                  <a:srgbClr val="FFFF00"/>
                </a:highlight>
                <a:latin typeface="Arial" charset="0"/>
                <a:cs typeface="Arial" charset="0"/>
              </a:rPr>
              <a:t>9.7%  </a:t>
            </a:r>
            <a:r>
              <a:rPr lang="en-US" sz="2000" dirty="0">
                <a:latin typeface="Arial" charset="0"/>
                <a:cs typeface="Arial" charset="0"/>
              </a:rPr>
              <a:t>IF</a:t>
            </a:r>
            <a:r>
              <a:rPr lang="is-IS" sz="2000" dirty="0">
                <a:latin typeface="Arial" charset="0"/>
                <a:cs typeface="Arial" charset="0"/>
              </a:rPr>
              <a:t>….crossover in one interval does not interfere with or enhance crossover in an adjacent interval.....</a:t>
            </a:r>
            <a:endParaRPr lang="en-US" sz="2000" dirty="0">
              <a:latin typeface="Arial" charset="0"/>
              <a:cs typeface="Arial" charset="0"/>
            </a:endParaRPr>
          </a:p>
        </p:txBody>
      </p:sp>
    </p:spTree>
    <p:extLst>
      <p:ext uri="{BB962C8B-B14F-4D97-AF65-F5344CB8AC3E}">
        <p14:creationId xmlns:p14="http://schemas.microsoft.com/office/powerpoint/2010/main" val="31028024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xEl>
                                              <p:pRg st="0" end="0"/>
                                            </p:txEl>
                                          </p:spTgt>
                                        </p:tgtEl>
                                        <p:attrNameLst>
                                          <p:attrName>style.visibility</p:attrName>
                                        </p:attrNameLst>
                                      </p:cBhvr>
                                      <p:to>
                                        <p:strVal val="visible"/>
                                      </p:to>
                                    </p:set>
                                    <p:anim calcmode="lin" valueType="num">
                                      <p:cBhvr additive="base">
                                        <p:cTn id="13"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5">
                                            <p:txEl>
                                              <p:pRg st="2" end="2"/>
                                            </p:txEl>
                                          </p:spTgt>
                                        </p:tgtEl>
                                        <p:attrNameLst>
                                          <p:attrName>style.visibility</p:attrName>
                                        </p:attrNameLst>
                                      </p:cBhvr>
                                      <p:to>
                                        <p:strVal val="visible"/>
                                      </p:to>
                                    </p:set>
                                    <p:anim calcmode="lin" valueType="num">
                                      <p:cBhvr additive="base">
                                        <p:cTn id="17" dur="500" fill="hold"/>
                                        <p:tgtEl>
                                          <p:spTgt spid="1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allAtOnce"/>
      <p:bldP spid="15"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ext Box 6">
            <a:extLst>
              <a:ext uri="{FF2B5EF4-FFF2-40B4-BE49-F238E27FC236}">
                <a16:creationId xmlns:a16="http://schemas.microsoft.com/office/drawing/2014/main" id="{6D5EB0F1-A2D0-684C-9BE4-A31BCC186EBC}"/>
              </a:ext>
            </a:extLst>
          </p:cNvPr>
          <p:cNvSpPr txBox="1">
            <a:spLocks noChangeArrowheads="1"/>
          </p:cNvSpPr>
          <p:nvPr/>
        </p:nvSpPr>
        <p:spPr bwMode="auto">
          <a:xfrm>
            <a:off x="6172200" y="5722938"/>
            <a:ext cx="297180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30861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FontTx/>
              <a:buNone/>
            </a:pPr>
            <a:r>
              <a:rPr lang="en-US" altLang="en-US" sz="900" b="1">
                <a:solidFill>
                  <a:srgbClr val="D53D21"/>
                </a:solidFill>
                <a:latin typeface="Arial" panose="020B0604020202020204" pitchFamily="34" charset="0"/>
                <a:cs typeface="Arial" panose="020B0604020202020204" pitchFamily="34" charset="0"/>
              </a:rPr>
              <a:t>Figure 5.10b</a:t>
            </a:r>
          </a:p>
        </p:txBody>
      </p:sp>
      <p:pic>
        <p:nvPicPr>
          <p:cNvPr id="35842" name="Picture 12">
            <a:extLst>
              <a:ext uri="{FF2B5EF4-FFF2-40B4-BE49-F238E27FC236}">
                <a16:creationId xmlns:a16="http://schemas.microsoft.com/office/drawing/2014/main" id="{C36C4D59-146A-0F4D-8A53-8747C9750C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7100"/>
          <a:stretch>
            <a:fillRect/>
          </a:stretch>
        </p:blipFill>
        <p:spPr bwMode="auto">
          <a:xfrm>
            <a:off x="912813" y="1201738"/>
            <a:ext cx="7316787" cy="445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15059EEA-6C3E-404E-92E2-7E75921DA2D0}"/>
              </a:ext>
            </a:extLst>
          </p:cNvPr>
          <p:cNvSpPr/>
          <p:nvPr/>
        </p:nvSpPr>
        <p:spPr>
          <a:xfrm>
            <a:off x="5943600" y="1600200"/>
            <a:ext cx="2057400" cy="3771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844" name="TextBox 1">
            <a:extLst>
              <a:ext uri="{FF2B5EF4-FFF2-40B4-BE49-F238E27FC236}">
                <a16:creationId xmlns:a16="http://schemas.microsoft.com/office/drawing/2014/main" id="{6E048B54-48A6-2E4B-A77C-AC578B09915E}"/>
              </a:ext>
            </a:extLst>
          </p:cNvPr>
          <p:cNvSpPr txBox="1">
            <a:spLocks noChangeArrowheads="1"/>
          </p:cNvSpPr>
          <p:nvPr/>
        </p:nvSpPr>
        <p:spPr bwMode="auto">
          <a:xfrm>
            <a:off x="6193631" y="2514600"/>
            <a:ext cx="1557337"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b="1" dirty="0">
                <a:solidFill>
                  <a:schemeClr val="bg1"/>
                </a:solidFill>
              </a:rPr>
              <a:t>Which classes appear to be NCO?</a:t>
            </a:r>
          </a:p>
          <a:p>
            <a:endParaRPr lang="en-US" altLang="en-US" b="1" dirty="0">
              <a:solidFill>
                <a:schemeClr val="bg1"/>
              </a:solidFill>
            </a:endParaRPr>
          </a:p>
          <a:p>
            <a:r>
              <a:rPr lang="en-US" altLang="en-US" b="1" dirty="0">
                <a:solidFill>
                  <a:schemeClr val="bg1"/>
                </a:solidFill>
              </a:rPr>
              <a:t>Which classes appear to be DCO?</a:t>
            </a:r>
          </a:p>
        </p:txBody>
      </p:sp>
      <p:sp>
        <p:nvSpPr>
          <p:cNvPr id="2" name="Oval 1">
            <a:extLst>
              <a:ext uri="{FF2B5EF4-FFF2-40B4-BE49-F238E27FC236}">
                <a16:creationId xmlns:a16="http://schemas.microsoft.com/office/drawing/2014/main" id="{7119B4C1-3C89-3A4D-92CF-22E8ECCFAA4F}"/>
              </a:ext>
            </a:extLst>
          </p:cNvPr>
          <p:cNvSpPr/>
          <p:nvPr/>
        </p:nvSpPr>
        <p:spPr>
          <a:xfrm>
            <a:off x="4572000" y="4572000"/>
            <a:ext cx="914400"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8114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a:extLst>
              <a:ext uri="{FF2B5EF4-FFF2-40B4-BE49-F238E27FC236}">
                <a16:creationId xmlns:a16="http://schemas.microsoft.com/office/drawing/2014/main" id="{C1C9F67A-4DBE-E040-9B4B-0E2F26857722}"/>
              </a:ext>
            </a:extLst>
          </p:cNvPr>
          <p:cNvSpPr>
            <a:spLocks noGrp="1"/>
          </p:cNvSpPr>
          <p:nvPr>
            <p:ph type="title" idx="4294967295"/>
          </p:nvPr>
        </p:nvSpPr>
        <p:spPr/>
        <p:txBody>
          <a:bodyPr/>
          <a:lstStyle/>
          <a:p>
            <a:pPr eaLnBrk="1" hangingPunct="1"/>
            <a:endParaRPr lang="en-US" altLang="en-US"/>
          </a:p>
        </p:txBody>
      </p:sp>
      <p:sp>
        <p:nvSpPr>
          <p:cNvPr id="44034" name="Content Placeholder 2">
            <a:extLst>
              <a:ext uri="{FF2B5EF4-FFF2-40B4-BE49-F238E27FC236}">
                <a16:creationId xmlns:a16="http://schemas.microsoft.com/office/drawing/2014/main" id="{96B9FD18-676F-B844-AE40-190790D2D578}"/>
              </a:ext>
            </a:extLst>
          </p:cNvPr>
          <p:cNvSpPr>
            <a:spLocks noGrp="1"/>
          </p:cNvSpPr>
          <p:nvPr>
            <p:ph idx="4294967295"/>
          </p:nvPr>
        </p:nvSpPr>
        <p:spPr/>
        <p:txBody>
          <a:bodyPr/>
          <a:lstStyle/>
          <a:p>
            <a:pPr eaLnBrk="1" hangingPunct="1"/>
            <a:r>
              <a:rPr lang="en-US" altLang="en-US" dirty="0"/>
              <a:t>Observed DCO?</a:t>
            </a:r>
            <a:r>
              <a:rPr lang="en-US" altLang="en-US" dirty="0">
                <a:highlight>
                  <a:srgbClr val="FFFF00"/>
                </a:highlight>
              </a:rPr>
              <a:t>  7.8%</a:t>
            </a:r>
          </a:p>
          <a:p>
            <a:pPr eaLnBrk="1" hangingPunct="1"/>
            <a:endParaRPr lang="en-US" altLang="en-US" dirty="0"/>
          </a:p>
          <a:p>
            <a:pPr eaLnBrk="1" hangingPunct="1"/>
            <a:endParaRPr lang="en-US" altLang="en-US" dirty="0"/>
          </a:p>
          <a:p>
            <a:pPr eaLnBrk="1" hangingPunct="1"/>
            <a:r>
              <a:rPr lang="en-US" altLang="en-US" dirty="0"/>
              <a:t>Example in which we assume that X.O in one region affected (in this case, inhibited) X.O. in an adjacent region.</a:t>
            </a:r>
          </a:p>
          <a:p>
            <a:pPr lvl="1" eaLnBrk="1" hangingPunct="1"/>
            <a:r>
              <a:rPr lang="en-US" altLang="en-US" dirty="0"/>
              <a:t>Called:   </a:t>
            </a:r>
            <a:r>
              <a:rPr lang="en-US" altLang="en-US" i="1" u="sng" dirty="0"/>
              <a:t>INTERFERENCE</a:t>
            </a:r>
          </a:p>
        </p:txBody>
      </p:sp>
    </p:spTree>
    <p:extLst>
      <p:ext uri="{BB962C8B-B14F-4D97-AF65-F5344CB8AC3E}">
        <p14:creationId xmlns:p14="http://schemas.microsoft.com/office/powerpoint/2010/main" val="245394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a:extLst>
              <a:ext uri="{FF2B5EF4-FFF2-40B4-BE49-F238E27FC236}">
                <a16:creationId xmlns:a16="http://schemas.microsoft.com/office/drawing/2014/main" id="{95823EBB-8A2C-5C4D-9863-F1C01FB5C21C}"/>
              </a:ext>
            </a:extLst>
          </p:cNvPr>
          <p:cNvSpPr>
            <a:spLocks noGrp="1"/>
          </p:cNvSpPr>
          <p:nvPr>
            <p:ph type="title" idx="4294967295"/>
          </p:nvPr>
        </p:nvSpPr>
        <p:spPr/>
        <p:txBody>
          <a:bodyPr/>
          <a:lstStyle/>
          <a:p>
            <a:pPr eaLnBrk="1" hangingPunct="1"/>
            <a:endParaRPr lang="en-US" altLang="en-US"/>
          </a:p>
        </p:txBody>
      </p:sp>
      <p:sp>
        <p:nvSpPr>
          <p:cNvPr id="45058" name="Content Placeholder 2">
            <a:extLst>
              <a:ext uri="{FF2B5EF4-FFF2-40B4-BE49-F238E27FC236}">
                <a16:creationId xmlns:a16="http://schemas.microsoft.com/office/drawing/2014/main" id="{D0FC82B8-65DD-E548-A8A4-401176B1E521}"/>
              </a:ext>
            </a:extLst>
          </p:cNvPr>
          <p:cNvSpPr>
            <a:spLocks noGrp="1"/>
          </p:cNvSpPr>
          <p:nvPr>
            <p:ph idx="4294967295"/>
          </p:nvPr>
        </p:nvSpPr>
        <p:spPr/>
        <p:txBody>
          <a:bodyPr/>
          <a:lstStyle/>
          <a:p>
            <a:pPr eaLnBrk="1" hangingPunct="1"/>
            <a:r>
              <a:rPr lang="en-US" altLang="en-US" dirty="0"/>
              <a:t>We can quantify interference:  </a:t>
            </a:r>
          </a:p>
          <a:p>
            <a:pPr lvl="1" eaLnBrk="1" hangingPunct="1"/>
            <a:r>
              <a:rPr lang="en-US" altLang="en-US" dirty="0"/>
              <a:t>1.  determine </a:t>
            </a:r>
            <a:r>
              <a:rPr lang="en-US" altLang="en-US" i="1" u="sng" dirty="0"/>
              <a:t>Coefficient of coincidence</a:t>
            </a:r>
          </a:p>
          <a:p>
            <a:pPr lvl="2" eaLnBrk="1" hangingPunct="1">
              <a:buFont typeface="Arial" panose="020B0604020202020204" pitchFamily="34" charset="0"/>
              <a:buNone/>
            </a:pPr>
            <a:r>
              <a:rPr lang="en-US" altLang="en-US" dirty="0"/>
              <a:t>C  = </a:t>
            </a:r>
            <a:r>
              <a:rPr lang="en-US" altLang="en-US" u="sng" dirty="0"/>
              <a:t>observed DCO   </a:t>
            </a:r>
          </a:p>
          <a:p>
            <a:pPr lvl="2" eaLnBrk="1" hangingPunct="1">
              <a:buFont typeface="Arial" panose="020B0604020202020204" pitchFamily="34" charset="0"/>
              <a:buNone/>
            </a:pPr>
            <a:r>
              <a:rPr lang="en-US" altLang="en-US" dirty="0"/>
              <a:t>	     expected DCO</a:t>
            </a:r>
          </a:p>
          <a:p>
            <a:pPr lvl="2" eaLnBrk="1" hangingPunct="1">
              <a:buFont typeface="Arial" panose="020B0604020202020204" pitchFamily="34" charset="0"/>
              <a:buNone/>
            </a:pPr>
            <a:r>
              <a:rPr lang="en-US" altLang="en-US" dirty="0">
                <a:highlight>
                  <a:srgbClr val="FFFF00"/>
                </a:highlight>
              </a:rPr>
              <a:t>C=7.8/9.7= 0.80 (Only 80% of expected DCO occurred)</a:t>
            </a:r>
          </a:p>
          <a:p>
            <a:pPr lvl="2" eaLnBrk="1" hangingPunct="1">
              <a:buFont typeface="Arial" panose="020B0604020202020204" pitchFamily="34" charset="0"/>
              <a:buNone/>
            </a:pPr>
            <a:endParaRPr lang="en-US" altLang="en-US" dirty="0"/>
          </a:p>
          <a:p>
            <a:pPr lvl="2" eaLnBrk="1" hangingPunct="1">
              <a:buFont typeface="Arial" panose="020B0604020202020204" pitchFamily="34" charset="0"/>
              <a:buNone/>
            </a:pPr>
            <a:r>
              <a:rPr lang="en-US" altLang="en-US" dirty="0"/>
              <a:t>C=1		Observed DCO = expected DCO</a:t>
            </a:r>
          </a:p>
          <a:p>
            <a:pPr lvl="2" eaLnBrk="1" hangingPunct="1">
              <a:buFont typeface="Arial" panose="020B0604020202020204" pitchFamily="34" charset="0"/>
              <a:buNone/>
            </a:pPr>
            <a:r>
              <a:rPr lang="en-US" altLang="en-US" dirty="0"/>
              <a:t>C&lt;1		fewer DCO than expected</a:t>
            </a:r>
          </a:p>
          <a:p>
            <a:pPr lvl="2" eaLnBrk="1" hangingPunct="1">
              <a:buFont typeface="Arial" panose="020B0604020202020204" pitchFamily="34" charset="0"/>
              <a:buNone/>
            </a:pPr>
            <a:r>
              <a:rPr lang="en-US" altLang="en-US" dirty="0"/>
              <a:t>C&gt;1		more DCO than expected</a:t>
            </a:r>
          </a:p>
        </p:txBody>
      </p:sp>
    </p:spTree>
    <p:extLst>
      <p:ext uri="{BB962C8B-B14F-4D97-AF65-F5344CB8AC3E}">
        <p14:creationId xmlns:p14="http://schemas.microsoft.com/office/powerpoint/2010/main" val="2003426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a:extLst>
              <a:ext uri="{FF2B5EF4-FFF2-40B4-BE49-F238E27FC236}">
                <a16:creationId xmlns:a16="http://schemas.microsoft.com/office/drawing/2014/main" id="{DA34B883-0EC4-C349-8A45-1DE6AB762726}"/>
              </a:ext>
            </a:extLst>
          </p:cNvPr>
          <p:cNvSpPr>
            <a:spLocks noGrp="1"/>
          </p:cNvSpPr>
          <p:nvPr>
            <p:ph type="title" idx="4294967295"/>
          </p:nvPr>
        </p:nvSpPr>
        <p:spPr/>
        <p:txBody>
          <a:bodyPr/>
          <a:lstStyle/>
          <a:p>
            <a:pPr eaLnBrk="1" hangingPunct="1"/>
            <a:r>
              <a:rPr lang="en-US" altLang="en-US" dirty="0"/>
              <a:t>From our example</a:t>
            </a:r>
          </a:p>
        </p:txBody>
      </p:sp>
      <p:sp>
        <p:nvSpPr>
          <p:cNvPr id="46082" name="Content Placeholder 2">
            <a:extLst>
              <a:ext uri="{FF2B5EF4-FFF2-40B4-BE49-F238E27FC236}">
                <a16:creationId xmlns:a16="http://schemas.microsoft.com/office/drawing/2014/main" id="{D00C0856-FF3A-894D-B827-9FA330C695B0}"/>
              </a:ext>
            </a:extLst>
          </p:cNvPr>
          <p:cNvSpPr>
            <a:spLocks noGrp="1"/>
          </p:cNvSpPr>
          <p:nvPr>
            <p:ph idx="4294967295"/>
          </p:nvPr>
        </p:nvSpPr>
        <p:spPr/>
        <p:txBody>
          <a:bodyPr/>
          <a:lstStyle/>
          <a:p>
            <a:pPr eaLnBrk="1" hangingPunct="1"/>
            <a:r>
              <a:rPr lang="en-US" altLang="en-US" dirty="0"/>
              <a:t>Interference (I)=1-C</a:t>
            </a:r>
          </a:p>
          <a:p>
            <a:pPr eaLnBrk="1" hangingPunct="1"/>
            <a:r>
              <a:rPr lang="en-US" altLang="en-US" dirty="0">
                <a:highlight>
                  <a:srgbClr val="FFFF00"/>
                </a:highlight>
              </a:rPr>
              <a:t>I=1-.80=0.20 (20% interference)</a:t>
            </a:r>
          </a:p>
          <a:p>
            <a:pPr marL="0" indent="0" eaLnBrk="1" hangingPunct="1">
              <a:buNone/>
            </a:pPr>
            <a:endParaRPr lang="en-US" altLang="en-US" dirty="0"/>
          </a:p>
          <a:p>
            <a:pPr lvl="1" eaLnBrk="1" hangingPunct="1">
              <a:buFont typeface="Arial" panose="020B0604020202020204" pitchFamily="34" charset="0"/>
              <a:buNone/>
            </a:pPr>
            <a:r>
              <a:rPr lang="en-US" altLang="en-US" dirty="0"/>
              <a:t>C=1 		I=0  		no interference</a:t>
            </a:r>
          </a:p>
          <a:p>
            <a:pPr lvl="1" eaLnBrk="1" hangingPunct="1">
              <a:buFont typeface="Arial" panose="020B0604020202020204" pitchFamily="34" charset="0"/>
              <a:buNone/>
            </a:pPr>
            <a:r>
              <a:rPr lang="en-US" altLang="en-US" dirty="0"/>
              <a:t>C&lt;1		I&gt;0		</a:t>
            </a:r>
            <a:r>
              <a:rPr lang="en-US" altLang="en-US" dirty="0">
                <a:highlight>
                  <a:srgbClr val="FFFF00"/>
                </a:highlight>
              </a:rPr>
              <a:t>positive interference</a:t>
            </a:r>
          </a:p>
          <a:p>
            <a:pPr lvl="1" eaLnBrk="1" hangingPunct="1">
              <a:buFont typeface="Arial" panose="020B0604020202020204" pitchFamily="34" charset="0"/>
              <a:buNone/>
            </a:pPr>
            <a:r>
              <a:rPr lang="en-US" altLang="en-US" dirty="0"/>
              <a:t>C&gt;1		1&lt;0		negative interference</a:t>
            </a:r>
          </a:p>
        </p:txBody>
      </p:sp>
    </p:spTree>
    <p:extLst>
      <p:ext uri="{BB962C8B-B14F-4D97-AF65-F5344CB8AC3E}">
        <p14:creationId xmlns:p14="http://schemas.microsoft.com/office/powerpoint/2010/main" val="17438658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Lecture15fall2019" id="{4730676C-6FA9-C345-BECF-E89A4A5E5E2B}" vid="{9F4E1826-619B-C14D-B240-255328F1E89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4488</TotalTime>
  <Words>1406</Words>
  <Application>Microsoft Macintosh PowerPoint</Application>
  <PresentationFormat>On-screen Show (4:3)</PresentationFormat>
  <Paragraphs>176</Paragraphs>
  <Slides>30</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LegacySans-Medium</vt:lpstr>
      <vt:lpstr>Office Theme</vt:lpstr>
      <vt:lpstr>Lecture 31 November 20th , 2019</vt:lpstr>
      <vt:lpstr>Thursday</vt:lpstr>
      <vt:lpstr>PowerPoint Presentation</vt:lpstr>
      <vt:lpstr>Where were we? </vt:lpstr>
      <vt:lpstr>In the map of corn genes</vt:lpstr>
      <vt:lpstr>PowerPoint Presentation</vt:lpstr>
      <vt:lpstr>PowerPoint Presentation</vt:lpstr>
      <vt:lpstr>PowerPoint Presentation</vt:lpstr>
      <vt:lpstr>From our example</vt:lpstr>
      <vt:lpstr>PowerPoint Presentation</vt:lpstr>
      <vt:lpstr>Returning  to Nucleic acid chemistry…</vt:lpstr>
      <vt:lpstr>Nucleotides…</vt:lpstr>
      <vt:lpstr>PowerPoint Presentation</vt:lpstr>
      <vt:lpstr>PowerPoint Presentation</vt:lpstr>
      <vt:lpstr>Sketch a nucleotide—show this level of detail</vt:lpstr>
      <vt:lpstr>PowerPoint Presentation</vt:lpstr>
      <vt:lpstr>PowerPoint Presentation</vt:lpstr>
      <vt:lpstr>Be sure you can….</vt:lpstr>
      <vt:lpstr>By the way….Nucleotides serve various functions</vt:lpstr>
      <vt:lpstr>DNA/RNA  made of  chemically linked nucleotides</vt:lpstr>
      <vt:lpstr>PowerPoint Presentation</vt:lpstr>
      <vt:lpstr>PowerPoint Presentation</vt:lpstr>
      <vt:lpstr>PowerPoint Presentation</vt:lpstr>
      <vt:lpstr>PowerPoint Presentation</vt:lpstr>
      <vt:lpstr>(How do we know)?  Determining DNA structure…</vt:lpstr>
      <vt:lpstr>It began with biochemical studies…</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15 October 7,2019</dc:title>
  <dc:subject/>
  <dc:creator>Super, Heidi</dc:creator>
  <cp:keywords/>
  <dc:description/>
  <cp:lastModifiedBy>Super, Heidi</cp:lastModifiedBy>
  <cp:revision>78</cp:revision>
  <cp:lastPrinted>2019-10-11T13:27:27Z</cp:lastPrinted>
  <dcterms:created xsi:type="dcterms:W3CDTF">2019-10-07T18:23:51Z</dcterms:created>
  <dcterms:modified xsi:type="dcterms:W3CDTF">2019-11-20T10:21:55Z</dcterms:modified>
  <cp:category/>
</cp:coreProperties>
</file>